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6" r:id="rId1"/>
  </p:sldMasterIdLst>
  <p:notesMasterIdLst>
    <p:notesMasterId r:id="rId28"/>
  </p:notesMasterIdLst>
  <p:handoutMasterIdLst>
    <p:handoutMasterId r:id="rId29"/>
  </p:handoutMasterIdLst>
  <p:sldIdLst>
    <p:sldId id="773" r:id="rId2"/>
    <p:sldId id="697" r:id="rId3"/>
    <p:sldId id="698" r:id="rId4"/>
    <p:sldId id="777" r:id="rId5"/>
    <p:sldId id="776" r:id="rId6"/>
    <p:sldId id="761" r:id="rId7"/>
    <p:sldId id="762" r:id="rId8"/>
    <p:sldId id="779" r:id="rId9"/>
    <p:sldId id="778" r:id="rId10"/>
    <p:sldId id="781" r:id="rId11"/>
    <p:sldId id="782" r:id="rId12"/>
    <p:sldId id="783" r:id="rId13"/>
    <p:sldId id="682" r:id="rId14"/>
    <p:sldId id="800" r:id="rId15"/>
    <p:sldId id="784" r:id="rId16"/>
    <p:sldId id="794" r:id="rId17"/>
    <p:sldId id="765" r:id="rId18"/>
    <p:sldId id="799" r:id="rId19"/>
    <p:sldId id="796" r:id="rId20"/>
    <p:sldId id="798" r:id="rId21"/>
    <p:sldId id="797" r:id="rId22"/>
    <p:sldId id="785" r:id="rId23"/>
    <p:sldId id="790" r:id="rId24"/>
    <p:sldId id="788" r:id="rId25"/>
    <p:sldId id="791" r:id="rId26"/>
    <p:sldId id="789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800"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336699"/>
    <a:srgbClr val="009999"/>
    <a:srgbClr val="006666"/>
    <a:srgbClr val="008080"/>
    <a:srgbClr val="006600"/>
    <a:srgbClr val="FF9966"/>
    <a:srgbClr val="99CCFF"/>
    <a:srgbClr val="FF3419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7500" autoAdjust="0"/>
  </p:normalViewPr>
  <p:slideViewPr>
    <p:cSldViewPr>
      <p:cViewPr>
        <p:scale>
          <a:sx n="86" d="100"/>
          <a:sy n="86" d="100"/>
        </p:scale>
        <p:origin x="-233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20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3345A4-17AC-4C37-8F93-2745F9E95112}" type="doc">
      <dgm:prSet loTypeId="urn:microsoft.com/office/officeart/2005/8/layout/process4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zh-CN" altLang="en-US"/>
        </a:p>
      </dgm:t>
    </dgm:pt>
    <dgm:pt modelId="{4C86C7DF-098A-4C26-9ACE-9A37A5358FAC}">
      <dgm:prSet phldrT="[文本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ts val="1200"/>
            </a:lnSpc>
          </a:pPr>
          <a:r>
            <a:rPr lang="zh-CN" altLang="en-US" sz="2400" b="0" spc="3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带宽：</a:t>
          </a:r>
          <a:r>
            <a:rPr lang="en-US" altLang="zh-CN" sz="2400" b="1" spc="3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5.93G </a:t>
          </a:r>
          <a:endParaRPr lang="zh-CN" altLang="en-US" sz="2400" b="1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gm:t>
    </dgm:pt>
    <dgm:pt modelId="{B562247E-369E-49E0-B11B-8DC7D6C5F68B}" type="parTrans" cxnId="{C46AD49A-A1D4-4F05-8D65-F1355253A25A}">
      <dgm:prSet/>
      <dgm:spPr/>
      <dgm:t>
        <a:bodyPr/>
        <a:lstStyle/>
        <a:p>
          <a:pPr>
            <a:lnSpc>
              <a:spcPts val="1200"/>
            </a:lnSpc>
          </a:pPr>
          <a:endParaRPr lang="zh-CN" altLang="en-US" sz="2000" b="0">
            <a:solidFill>
              <a:srgbClr val="000000"/>
            </a:solidFill>
          </a:endParaRPr>
        </a:p>
      </dgm:t>
    </dgm:pt>
    <dgm:pt modelId="{129789AF-3902-4EA3-B5A4-00B1AD9B6546}" type="sibTrans" cxnId="{C46AD49A-A1D4-4F05-8D65-F1355253A25A}">
      <dgm:prSet/>
      <dgm:spPr/>
      <dgm:t>
        <a:bodyPr/>
        <a:lstStyle/>
        <a:p>
          <a:pPr>
            <a:lnSpc>
              <a:spcPts val="1200"/>
            </a:lnSpc>
          </a:pPr>
          <a:endParaRPr lang="zh-CN" altLang="en-US" sz="2000" b="0">
            <a:solidFill>
              <a:srgbClr val="000000"/>
            </a:solidFill>
          </a:endParaRPr>
        </a:p>
      </dgm:t>
    </dgm:pt>
    <dgm:pt modelId="{24046A82-7BF4-4C90-B0F9-84978F5F9EEC}">
      <dgm:prSet phldrT="[文本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1200"/>
            </a:lnSpc>
          </a:pPr>
          <a:r>
            <a:rPr lang="zh-CN" altLang="en-US" sz="2000" b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千兆</a:t>
          </a:r>
          <a:endParaRPr lang="en-US" altLang="zh-CN" sz="2000" b="0" dirty="0" smtClean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  <a:p>
          <a:pPr>
            <a:lnSpc>
              <a:spcPts val="1200"/>
            </a:lnSpc>
          </a:pPr>
          <a:r>
            <a:rPr lang="zh-CN" altLang="en-US" sz="2000" b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楼层</a:t>
          </a:r>
          <a:endParaRPr lang="zh-CN" altLang="en-US" sz="2000" b="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gm:t>
    </dgm:pt>
    <dgm:pt modelId="{1A483DF8-547D-47C7-84AC-416592BD56A6}" type="parTrans" cxnId="{455A283C-5E7D-48B7-BEAD-DD841786B3B7}">
      <dgm:prSet/>
      <dgm:spPr/>
      <dgm:t>
        <a:bodyPr/>
        <a:lstStyle/>
        <a:p>
          <a:pPr>
            <a:lnSpc>
              <a:spcPts val="1200"/>
            </a:lnSpc>
          </a:pPr>
          <a:endParaRPr lang="zh-CN" altLang="en-US" sz="2000" b="0">
            <a:solidFill>
              <a:srgbClr val="000000"/>
            </a:solidFill>
          </a:endParaRPr>
        </a:p>
      </dgm:t>
    </dgm:pt>
    <dgm:pt modelId="{B7397E97-3FAC-4D25-B57B-D197AD59224C}" type="sibTrans" cxnId="{455A283C-5E7D-48B7-BEAD-DD841786B3B7}">
      <dgm:prSet/>
      <dgm:spPr/>
      <dgm:t>
        <a:bodyPr/>
        <a:lstStyle/>
        <a:p>
          <a:pPr>
            <a:lnSpc>
              <a:spcPts val="1200"/>
            </a:lnSpc>
          </a:pPr>
          <a:endParaRPr lang="zh-CN" altLang="en-US" sz="2000" b="0">
            <a:solidFill>
              <a:srgbClr val="000000"/>
            </a:solidFill>
          </a:endParaRPr>
        </a:p>
      </dgm:t>
    </dgm:pt>
    <dgm:pt modelId="{202B142D-8736-4043-AE7D-75A1B7F58AF4}">
      <dgm:prSet phldrT="[文本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1200"/>
            </a:lnSpc>
          </a:pPr>
          <a:r>
            <a:rPr lang="zh-CN" altLang="en-US" sz="2000" b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万兆</a:t>
          </a:r>
          <a:endParaRPr lang="en-US" altLang="zh-CN" sz="2000" b="0" dirty="0" smtClean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  <a:p>
          <a:pPr>
            <a:lnSpc>
              <a:spcPts val="1200"/>
            </a:lnSpc>
          </a:pPr>
          <a:r>
            <a:rPr lang="zh-CN" altLang="en-US" sz="2000" b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楼栋</a:t>
          </a:r>
          <a:endParaRPr lang="zh-CN" altLang="en-US" sz="2000" b="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gm:t>
    </dgm:pt>
    <dgm:pt modelId="{FD54EC8B-072F-4E0D-9337-CA47349BCF3E}" type="parTrans" cxnId="{44A428F6-298A-4128-8097-16F65B165508}">
      <dgm:prSet/>
      <dgm:spPr/>
      <dgm:t>
        <a:bodyPr/>
        <a:lstStyle/>
        <a:p>
          <a:endParaRPr lang="zh-CN" altLang="en-US">
            <a:solidFill>
              <a:srgbClr val="000000"/>
            </a:solidFill>
          </a:endParaRPr>
        </a:p>
      </dgm:t>
    </dgm:pt>
    <dgm:pt modelId="{6D3A9C9A-6005-4B1F-B7CC-D1415963AFE9}" type="sibTrans" cxnId="{44A428F6-298A-4128-8097-16F65B165508}">
      <dgm:prSet/>
      <dgm:spPr/>
      <dgm:t>
        <a:bodyPr/>
        <a:lstStyle/>
        <a:p>
          <a:endParaRPr lang="zh-CN" altLang="en-US">
            <a:solidFill>
              <a:srgbClr val="000000"/>
            </a:solidFill>
          </a:endParaRPr>
        </a:p>
      </dgm:t>
    </dgm:pt>
    <dgm:pt modelId="{7754E7F4-D8C1-4045-B995-4B25DFD26225}">
      <dgm:prSet phldrT="[文本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1200"/>
            </a:lnSpc>
          </a:pPr>
          <a:r>
            <a:rPr lang="zh-CN" altLang="en-US" sz="2000" b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百兆</a:t>
          </a:r>
          <a:endParaRPr lang="en-US" altLang="zh-CN" sz="2000" b="0" dirty="0" smtClean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  <a:p>
          <a:pPr>
            <a:lnSpc>
              <a:spcPts val="1200"/>
            </a:lnSpc>
          </a:pPr>
          <a:r>
            <a:rPr lang="zh-CN" altLang="en-US" sz="2000" b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桌面</a:t>
          </a:r>
          <a:endParaRPr lang="zh-CN" altLang="en-US" sz="2000" b="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gm:t>
    </dgm:pt>
    <dgm:pt modelId="{80F94B9D-A5C8-47F0-AF6C-B7D0A9749571}" type="parTrans" cxnId="{C9E0C784-36B5-4EB0-B134-AB832291D2D2}">
      <dgm:prSet/>
      <dgm:spPr/>
      <dgm:t>
        <a:bodyPr/>
        <a:lstStyle/>
        <a:p>
          <a:endParaRPr lang="zh-CN" altLang="en-US">
            <a:solidFill>
              <a:srgbClr val="000000"/>
            </a:solidFill>
          </a:endParaRPr>
        </a:p>
      </dgm:t>
    </dgm:pt>
    <dgm:pt modelId="{87D049AF-D5F5-48E0-841E-85EE1398B830}" type="sibTrans" cxnId="{C9E0C784-36B5-4EB0-B134-AB832291D2D2}">
      <dgm:prSet/>
      <dgm:spPr/>
      <dgm:t>
        <a:bodyPr/>
        <a:lstStyle/>
        <a:p>
          <a:endParaRPr lang="zh-CN" altLang="en-US">
            <a:solidFill>
              <a:srgbClr val="000000"/>
            </a:solidFill>
          </a:endParaRPr>
        </a:p>
      </dgm:t>
    </dgm:pt>
    <dgm:pt modelId="{63AF15B2-64FD-42CC-AAF2-D1D6614249D2}" type="pres">
      <dgm:prSet presAssocID="{0D3345A4-17AC-4C37-8F93-2745F9E95112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73588FC-F471-48AD-88AA-407E098E2561}" type="pres">
      <dgm:prSet presAssocID="{4C86C7DF-098A-4C26-9ACE-9A37A5358FAC}" presName="boxAndChildren" presStyleCnt="0"/>
      <dgm:spPr/>
    </dgm:pt>
    <dgm:pt modelId="{5CA1AEA0-2BE2-40BA-B87B-8820F105141F}" type="pres">
      <dgm:prSet presAssocID="{4C86C7DF-098A-4C26-9ACE-9A37A5358FAC}" presName="parentTextBox" presStyleLbl="node1" presStyleIdx="0" presStyleCnt="1"/>
      <dgm:spPr/>
      <dgm:t>
        <a:bodyPr/>
        <a:lstStyle/>
        <a:p>
          <a:endParaRPr lang="zh-CN" altLang="en-US"/>
        </a:p>
      </dgm:t>
    </dgm:pt>
    <dgm:pt modelId="{8A64EC22-368F-4ACB-BFAF-0B5E7C3C9BB4}" type="pres">
      <dgm:prSet presAssocID="{4C86C7DF-098A-4C26-9ACE-9A37A5358FAC}" presName="entireBox" presStyleLbl="node1" presStyleIdx="0" presStyleCnt="1" custLinFactNeighborY="5317"/>
      <dgm:spPr/>
      <dgm:t>
        <a:bodyPr/>
        <a:lstStyle/>
        <a:p>
          <a:endParaRPr lang="zh-CN" altLang="en-US"/>
        </a:p>
      </dgm:t>
    </dgm:pt>
    <dgm:pt modelId="{BB9396F4-08A9-47B7-BF69-3ABE4176C590}" type="pres">
      <dgm:prSet presAssocID="{4C86C7DF-098A-4C26-9ACE-9A37A5358FAC}" presName="descendantBox" presStyleCnt="0"/>
      <dgm:spPr/>
    </dgm:pt>
    <dgm:pt modelId="{08901449-9F85-4883-A0F9-C8DB3DC1D5FE}" type="pres">
      <dgm:prSet presAssocID="{7754E7F4-D8C1-4045-B995-4B25DFD26225}" presName="childTextBox" presStyleLbl="fgAccFollowNode1" presStyleIdx="0" presStyleCnt="3" custScaleX="837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4F5780-4F3E-4D96-903A-DF7E31C4F0BA}" type="pres">
      <dgm:prSet presAssocID="{24046A82-7BF4-4C90-B0F9-84978F5F9EEC}" presName="childTextBox" presStyleLbl="fgAccFollowNode1" presStyleIdx="1" presStyleCnt="3" custScaleX="827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27E922-64A2-4899-99A5-08133AD2A62A}" type="pres">
      <dgm:prSet presAssocID="{202B142D-8736-4043-AE7D-75A1B7F58AF4}" presName="childTextBox" presStyleLbl="fgAccFollowNode1" presStyleIdx="2" presStyleCnt="3" custScaleX="886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E0D90DF-A839-43CE-8E68-A05B6FC4FA63}" type="presOf" srcId="{202B142D-8736-4043-AE7D-75A1B7F58AF4}" destId="{8127E922-64A2-4899-99A5-08133AD2A62A}" srcOrd="0" destOrd="0" presId="urn:microsoft.com/office/officeart/2005/8/layout/process4"/>
    <dgm:cxn modelId="{E36247D9-CADB-40F0-B824-08523114EEE9}" type="presOf" srcId="{4C86C7DF-098A-4C26-9ACE-9A37A5358FAC}" destId="{8A64EC22-368F-4ACB-BFAF-0B5E7C3C9BB4}" srcOrd="1" destOrd="0" presId="urn:microsoft.com/office/officeart/2005/8/layout/process4"/>
    <dgm:cxn modelId="{C46AD49A-A1D4-4F05-8D65-F1355253A25A}" srcId="{0D3345A4-17AC-4C37-8F93-2745F9E95112}" destId="{4C86C7DF-098A-4C26-9ACE-9A37A5358FAC}" srcOrd="0" destOrd="0" parTransId="{B562247E-369E-49E0-B11B-8DC7D6C5F68B}" sibTransId="{129789AF-3902-4EA3-B5A4-00B1AD9B6546}"/>
    <dgm:cxn modelId="{455A283C-5E7D-48B7-BEAD-DD841786B3B7}" srcId="{4C86C7DF-098A-4C26-9ACE-9A37A5358FAC}" destId="{24046A82-7BF4-4C90-B0F9-84978F5F9EEC}" srcOrd="1" destOrd="0" parTransId="{1A483DF8-547D-47C7-84AC-416592BD56A6}" sibTransId="{B7397E97-3FAC-4D25-B57B-D197AD59224C}"/>
    <dgm:cxn modelId="{2E358E9D-DD5E-49A8-ADB8-B97779E2AA67}" type="presOf" srcId="{4C86C7DF-098A-4C26-9ACE-9A37A5358FAC}" destId="{5CA1AEA0-2BE2-40BA-B87B-8820F105141F}" srcOrd="0" destOrd="0" presId="urn:microsoft.com/office/officeart/2005/8/layout/process4"/>
    <dgm:cxn modelId="{198896A8-6691-4B98-BD22-73C8A23D9E36}" type="presOf" srcId="{24046A82-7BF4-4C90-B0F9-84978F5F9EEC}" destId="{BD4F5780-4F3E-4D96-903A-DF7E31C4F0BA}" srcOrd="0" destOrd="0" presId="urn:microsoft.com/office/officeart/2005/8/layout/process4"/>
    <dgm:cxn modelId="{8547C7B1-D59D-4735-8600-D2FAB6249C61}" type="presOf" srcId="{0D3345A4-17AC-4C37-8F93-2745F9E95112}" destId="{63AF15B2-64FD-42CC-AAF2-D1D6614249D2}" srcOrd="0" destOrd="0" presId="urn:microsoft.com/office/officeart/2005/8/layout/process4"/>
    <dgm:cxn modelId="{EBD018C0-10A4-4AE0-BFC7-FC22689DB1AC}" type="presOf" srcId="{7754E7F4-D8C1-4045-B995-4B25DFD26225}" destId="{08901449-9F85-4883-A0F9-C8DB3DC1D5FE}" srcOrd="0" destOrd="0" presId="urn:microsoft.com/office/officeart/2005/8/layout/process4"/>
    <dgm:cxn modelId="{44A428F6-298A-4128-8097-16F65B165508}" srcId="{4C86C7DF-098A-4C26-9ACE-9A37A5358FAC}" destId="{202B142D-8736-4043-AE7D-75A1B7F58AF4}" srcOrd="2" destOrd="0" parTransId="{FD54EC8B-072F-4E0D-9337-CA47349BCF3E}" sibTransId="{6D3A9C9A-6005-4B1F-B7CC-D1415963AFE9}"/>
    <dgm:cxn modelId="{C9E0C784-36B5-4EB0-B134-AB832291D2D2}" srcId="{4C86C7DF-098A-4C26-9ACE-9A37A5358FAC}" destId="{7754E7F4-D8C1-4045-B995-4B25DFD26225}" srcOrd="0" destOrd="0" parTransId="{80F94B9D-A5C8-47F0-AF6C-B7D0A9749571}" sibTransId="{87D049AF-D5F5-48E0-841E-85EE1398B830}"/>
    <dgm:cxn modelId="{D620FC5A-1B53-44C7-B22D-FE4A37529A36}" type="presParOf" srcId="{63AF15B2-64FD-42CC-AAF2-D1D6614249D2}" destId="{373588FC-F471-48AD-88AA-407E098E2561}" srcOrd="0" destOrd="0" presId="urn:microsoft.com/office/officeart/2005/8/layout/process4"/>
    <dgm:cxn modelId="{6F08A942-7B45-4D38-B107-5C88336EFD0F}" type="presParOf" srcId="{373588FC-F471-48AD-88AA-407E098E2561}" destId="{5CA1AEA0-2BE2-40BA-B87B-8820F105141F}" srcOrd="0" destOrd="0" presId="urn:microsoft.com/office/officeart/2005/8/layout/process4"/>
    <dgm:cxn modelId="{331F793D-1FA1-4C35-B8AA-DEA864B9F094}" type="presParOf" srcId="{373588FC-F471-48AD-88AA-407E098E2561}" destId="{8A64EC22-368F-4ACB-BFAF-0B5E7C3C9BB4}" srcOrd="1" destOrd="0" presId="urn:microsoft.com/office/officeart/2005/8/layout/process4"/>
    <dgm:cxn modelId="{B41133BD-6058-4BE4-A1F7-CF9414A0C7E1}" type="presParOf" srcId="{373588FC-F471-48AD-88AA-407E098E2561}" destId="{BB9396F4-08A9-47B7-BF69-3ABE4176C590}" srcOrd="2" destOrd="0" presId="urn:microsoft.com/office/officeart/2005/8/layout/process4"/>
    <dgm:cxn modelId="{7AAA4AF6-AA42-452B-921E-5246A52E2821}" type="presParOf" srcId="{BB9396F4-08A9-47B7-BF69-3ABE4176C590}" destId="{08901449-9F85-4883-A0F9-C8DB3DC1D5FE}" srcOrd="0" destOrd="0" presId="urn:microsoft.com/office/officeart/2005/8/layout/process4"/>
    <dgm:cxn modelId="{C76ED244-B10D-46BA-8112-9BDF4EEFDD10}" type="presParOf" srcId="{BB9396F4-08A9-47B7-BF69-3ABE4176C590}" destId="{BD4F5780-4F3E-4D96-903A-DF7E31C4F0BA}" srcOrd="1" destOrd="0" presId="urn:microsoft.com/office/officeart/2005/8/layout/process4"/>
    <dgm:cxn modelId="{9FDF246E-D9C0-49EA-92BB-E6D4590B7BA7}" type="presParOf" srcId="{BB9396F4-08A9-47B7-BF69-3ABE4176C590}" destId="{8127E922-64A2-4899-99A5-08133AD2A62A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3275A3-F297-49CF-A44C-05A409484C14}" type="doc">
      <dgm:prSet loTypeId="urn:microsoft.com/office/officeart/2005/8/layout/hList6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1CA5F1C1-AB5D-4AF5-8A06-E78CE6DAE2D2}">
      <dgm:prSet phldrT="[文本]" custT="1"/>
      <dgm:spPr/>
      <dgm:t>
        <a:bodyPr/>
        <a:lstStyle/>
        <a:p>
          <a:pPr algn="ctr"/>
          <a:r>
            <a:rPr lang="zh-CN" altLang="en-US" sz="2000" dirty="0" smtClean="0">
              <a:latin typeface="黑体" pitchFamily="2" charset="-122"/>
              <a:ea typeface="黑体" pitchFamily="2" charset="-122"/>
            </a:rPr>
            <a:t>个人信息被肆意贩卖，骚扰电话、短信、电子邮件层出不穷</a:t>
          </a:r>
          <a:endParaRPr lang="zh-CN" altLang="en-US" sz="2000" dirty="0">
            <a:latin typeface="黑体" pitchFamily="2" charset="-122"/>
            <a:ea typeface="黑体" pitchFamily="2" charset="-122"/>
          </a:endParaRPr>
        </a:p>
      </dgm:t>
    </dgm:pt>
    <dgm:pt modelId="{3CE7A700-B57E-4917-BAF2-B5D896DB5BD3}" type="parTrans" cxnId="{929CB704-6664-44DD-A8EA-5AC622BEE1EF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4AFB090D-437A-49C7-867A-04D7B71619FC}" type="sibTrans" cxnId="{929CB704-6664-44DD-A8EA-5AC622BEE1EF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EF68E325-DC02-45CD-BF46-0F7CE772E00E}">
      <dgm:prSet custT="1"/>
      <dgm:spPr/>
      <dgm:t>
        <a:bodyPr/>
        <a:lstStyle/>
        <a:p>
          <a:pPr algn="ctr"/>
          <a:r>
            <a:rPr lang="zh-CN" altLang="en-US" sz="2000" smtClean="0">
              <a:latin typeface="黑体" pitchFamily="2" charset="-122"/>
              <a:ea typeface="黑体" pitchFamily="2" charset="-122"/>
            </a:rPr>
            <a:t>个人隐私、研究成果外泄</a:t>
          </a:r>
          <a:endParaRPr lang="zh-CN" altLang="en-US" sz="2000" dirty="0" smtClean="0">
            <a:latin typeface="黑体" pitchFamily="2" charset="-122"/>
            <a:ea typeface="黑体" pitchFamily="2" charset="-122"/>
          </a:endParaRPr>
        </a:p>
      </dgm:t>
    </dgm:pt>
    <dgm:pt modelId="{7E821966-68EF-48AE-846A-23E970BE39CA}" type="parTrans" cxnId="{C4D6CD50-E994-461C-BDC5-1ED0FCE54CC4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D2734E7D-DB53-4DF7-8D18-BB92E3122F25}" type="sibTrans" cxnId="{C4D6CD50-E994-461C-BDC5-1ED0FCE54CC4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0B31F0CE-D162-4025-9310-CE008EED3348}">
      <dgm:prSet custT="1"/>
      <dgm:spPr/>
      <dgm:t>
        <a:bodyPr/>
        <a:lstStyle/>
        <a:p>
          <a:pPr algn="ctr"/>
          <a:r>
            <a:rPr lang="zh-CN" altLang="en-US" sz="2000" smtClean="0">
              <a:latin typeface="黑体" pitchFamily="2" charset="-122"/>
              <a:ea typeface="黑体" pitchFamily="2" charset="-122"/>
            </a:rPr>
            <a:t>网络支付帐号被盗用，个人财产受到损失</a:t>
          </a:r>
          <a:endParaRPr lang="zh-CN" altLang="en-US" sz="2000" dirty="0" smtClean="0">
            <a:latin typeface="黑体" pitchFamily="2" charset="-122"/>
            <a:ea typeface="黑体" pitchFamily="2" charset="-122"/>
          </a:endParaRPr>
        </a:p>
      </dgm:t>
    </dgm:pt>
    <dgm:pt modelId="{919869BA-CAA0-4B82-AE5D-44B34CD58C63}" type="parTrans" cxnId="{C135D37D-9D41-4C39-AF3E-4420555987D6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AC8EF2C4-7897-4DAB-B962-B7D6386E4036}" type="sibTrans" cxnId="{C135D37D-9D41-4C39-AF3E-4420555987D6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13FE1870-7897-4AB2-A676-D0237B3B56D4}">
      <dgm:prSet custT="1"/>
      <dgm:spPr/>
      <dgm:t>
        <a:bodyPr/>
        <a:lstStyle/>
        <a:p>
          <a:pPr algn="ctr"/>
          <a:r>
            <a:rPr lang="zh-CN" altLang="en-US" sz="2000" smtClean="0">
              <a:latin typeface="黑体" pitchFamily="2" charset="-122"/>
              <a:ea typeface="黑体" pitchFamily="2" charset="-122"/>
            </a:rPr>
            <a:t>被利用进行违法犯罪活动</a:t>
          </a:r>
          <a:endParaRPr lang="zh-CN" altLang="en-US" sz="2000" dirty="0">
            <a:latin typeface="黑体" pitchFamily="2" charset="-122"/>
            <a:ea typeface="黑体" pitchFamily="2" charset="-122"/>
          </a:endParaRPr>
        </a:p>
      </dgm:t>
    </dgm:pt>
    <dgm:pt modelId="{9BE0E52D-F85C-4684-BF9C-84518ACC2B63}" type="parTrans" cxnId="{DE86C090-25F1-406D-A5F8-127C20FE59A1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31B8AEEC-D8FD-460B-962C-6CD865A44B44}" type="sibTrans" cxnId="{DE86C090-25F1-406D-A5F8-127C20FE59A1}">
      <dgm:prSet/>
      <dgm:spPr/>
      <dgm:t>
        <a:bodyPr/>
        <a:lstStyle/>
        <a:p>
          <a:endParaRPr lang="zh-CN" altLang="en-US" sz="2000">
            <a:latin typeface="黑体" pitchFamily="2" charset="-122"/>
            <a:ea typeface="黑体" pitchFamily="2" charset="-122"/>
          </a:endParaRPr>
        </a:p>
      </dgm:t>
    </dgm:pt>
    <dgm:pt modelId="{96BF897D-A9C1-49BF-8E9A-3A21E17746C4}" type="pres">
      <dgm:prSet presAssocID="{9E3275A3-F297-49CF-A44C-05A409484C1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EDF56D8-7590-41BF-B8A3-F84D9C9865F2}" type="pres">
      <dgm:prSet presAssocID="{1CA5F1C1-AB5D-4AF5-8A06-E78CE6DAE2D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F72948-0BD6-489D-9FC9-C46F2F55F954}" type="pres">
      <dgm:prSet presAssocID="{4AFB090D-437A-49C7-867A-04D7B71619FC}" presName="sibTrans" presStyleCnt="0"/>
      <dgm:spPr/>
    </dgm:pt>
    <dgm:pt modelId="{665B1705-405F-4DC6-97D5-D3CDA3C892B3}" type="pres">
      <dgm:prSet presAssocID="{EF68E325-DC02-45CD-BF46-0F7CE772E00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F382B3-7D6E-4085-A5BB-E0348B45E634}" type="pres">
      <dgm:prSet presAssocID="{D2734E7D-DB53-4DF7-8D18-BB92E3122F25}" presName="sibTrans" presStyleCnt="0"/>
      <dgm:spPr/>
    </dgm:pt>
    <dgm:pt modelId="{923681C9-47ED-47DD-8B3D-ED773CFEEE15}" type="pres">
      <dgm:prSet presAssocID="{0B31F0CE-D162-4025-9310-CE008EED334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E5651F-0A78-46F4-AF96-441B1F60B366}" type="pres">
      <dgm:prSet presAssocID="{AC8EF2C4-7897-4DAB-B962-B7D6386E4036}" presName="sibTrans" presStyleCnt="0"/>
      <dgm:spPr/>
    </dgm:pt>
    <dgm:pt modelId="{6C2A4E36-7DEC-4D3E-BC17-4D28F702FED1}" type="pres">
      <dgm:prSet presAssocID="{13FE1870-7897-4AB2-A676-D0237B3B56D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D6CD50-E994-461C-BDC5-1ED0FCE54CC4}" srcId="{9E3275A3-F297-49CF-A44C-05A409484C14}" destId="{EF68E325-DC02-45CD-BF46-0F7CE772E00E}" srcOrd="1" destOrd="0" parTransId="{7E821966-68EF-48AE-846A-23E970BE39CA}" sibTransId="{D2734E7D-DB53-4DF7-8D18-BB92E3122F25}"/>
    <dgm:cxn modelId="{C6F6277E-CC83-465D-B2DE-4D833A0D3206}" type="presOf" srcId="{9E3275A3-F297-49CF-A44C-05A409484C14}" destId="{96BF897D-A9C1-49BF-8E9A-3A21E17746C4}" srcOrd="0" destOrd="0" presId="urn:microsoft.com/office/officeart/2005/8/layout/hList6"/>
    <dgm:cxn modelId="{A5346D0E-F206-4DD5-BE1B-960A11305293}" type="presOf" srcId="{EF68E325-DC02-45CD-BF46-0F7CE772E00E}" destId="{665B1705-405F-4DC6-97D5-D3CDA3C892B3}" srcOrd="0" destOrd="0" presId="urn:microsoft.com/office/officeart/2005/8/layout/hList6"/>
    <dgm:cxn modelId="{0A8D70B6-FF05-46F8-804F-BC83EF7A649D}" type="presOf" srcId="{1CA5F1C1-AB5D-4AF5-8A06-E78CE6DAE2D2}" destId="{6EDF56D8-7590-41BF-B8A3-F84D9C9865F2}" srcOrd="0" destOrd="0" presId="urn:microsoft.com/office/officeart/2005/8/layout/hList6"/>
    <dgm:cxn modelId="{6A059DEB-3E30-4A8D-814F-4BFC53321207}" type="presOf" srcId="{13FE1870-7897-4AB2-A676-D0237B3B56D4}" destId="{6C2A4E36-7DEC-4D3E-BC17-4D28F702FED1}" srcOrd="0" destOrd="0" presId="urn:microsoft.com/office/officeart/2005/8/layout/hList6"/>
    <dgm:cxn modelId="{DE86C090-25F1-406D-A5F8-127C20FE59A1}" srcId="{9E3275A3-F297-49CF-A44C-05A409484C14}" destId="{13FE1870-7897-4AB2-A676-D0237B3B56D4}" srcOrd="3" destOrd="0" parTransId="{9BE0E52D-F85C-4684-BF9C-84518ACC2B63}" sibTransId="{31B8AEEC-D8FD-460B-962C-6CD865A44B44}"/>
    <dgm:cxn modelId="{C135D37D-9D41-4C39-AF3E-4420555987D6}" srcId="{9E3275A3-F297-49CF-A44C-05A409484C14}" destId="{0B31F0CE-D162-4025-9310-CE008EED3348}" srcOrd="2" destOrd="0" parTransId="{919869BA-CAA0-4B82-AE5D-44B34CD58C63}" sibTransId="{AC8EF2C4-7897-4DAB-B962-B7D6386E4036}"/>
    <dgm:cxn modelId="{929CB704-6664-44DD-A8EA-5AC622BEE1EF}" srcId="{9E3275A3-F297-49CF-A44C-05A409484C14}" destId="{1CA5F1C1-AB5D-4AF5-8A06-E78CE6DAE2D2}" srcOrd="0" destOrd="0" parTransId="{3CE7A700-B57E-4917-BAF2-B5D896DB5BD3}" sibTransId="{4AFB090D-437A-49C7-867A-04D7B71619FC}"/>
    <dgm:cxn modelId="{ACAAEA1E-3FD4-402F-86EE-77015CA97A76}" type="presOf" srcId="{0B31F0CE-D162-4025-9310-CE008EED3348}" destId="{923681C9-47ED-47DD-8B3D-ED773CFEEE15}" srcOrd="0" destOrd="0" presId="urn:microsoft.com/office/officeart/2005/8/layout/hList6"/>
    <dgm:cxn modelId="{69E8251E-27CC-4B79-9839-9EC08BF64ADC}" type="presParOf" srcId="{96BF897D-A9C1-49BF-8E9A-3A21E17746C4}" destId="{6EDF56D8-7590-41BF-B8A3-F84D9C9865F2}" srcOrd="0" destOrd="0" presId="urn:microsoft.com/office/officeart/2005/8/layout/hList6"/>
    <dgm:cxn modelId="{6D87C08A-D1E0-483F-8363-8994A0E5187B}" type="presParOf" srcId="{96BF897D-A9C1-49BF-8E9A-3A21E17746C4}" destId="{E1F72948-0BD6-489D-9FC9-C46F2F55F954}" srcOrd="1" destOrd="0" presId="urn:microsoft.com/office/officeart/2005/8/layout/hList6"/>
    <dgm:cxn modelId="{7AD89997-8AC7-49CE-AE41-247EADFCC7C1}" type="presParOf" srcId="{96BF897D-A9C1-49BF-8E9A-3A21E17746C4}" destId="{665B1705-405F-4DC6-97D5-D3CDA3C892B3}" srcOrd="2" destOrd="0" presId="urn:microsoft.com/office/officeart/2005/8/layout/hList6"/>
    <dgm:cxn modelId="{8225591C-27EA-432D-B227-8B6976E1DC24}" type="presParOf" srcId="{96BF897D-A9C1-49BF-8E9A-3A21E17746C4}" destId="{1EF382B3-7D6E-4085-A5BB-E0348B45E634}" srcOrd="3" destOrd="0" presId="urn:microsoft.com/office/officeart/2005/8/layout/hList6"/>
    <dgm:cxn modelId="{DA9897B6-9530-452F-9ECC-39A80C5E9F06}" type="presParOf" srcId="{96BF897D-A9C1-49BF-8E9A-3A21E17746C4}" destId="{923681C9-47ED-47DD-8B3D-ED773CFEEE15}" srcOrd="4" destOrd="0" presId="urn:microsoft.com/office/officeart/2005/8/layout/hList6"/>
    <dgm:cxn modelId="{3DFE042B-87AA-42B8-ACE3-70577634D0F3}" type="presParOf" srcId="{96BF897D-A9C1-49BF-8E9A-3A21E17746C4}" destId="{04E5651F-0A78-46F4-AF96-441B1F60B366}" srcOrd="5" destOrd="0" presId="urn:microsoft.com/office/officeart/2005/8/layout/hList6"/>
    <dgm:cxn modelId="{4F5C1137-19EB-4C2B-87F1-56F8B2A9B415}" type="presParOf" srcId="{96BF897D-A9C1-49BF-8E9A-3A21E17746C4}" destId="{6C2A4E36-7DEC-4D3E-BC17-4D28F702FED1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4833CB-8E5E-48A4-9460-36E3C5BE9BBF}" type="doc">
      <dgm:prSet loTypeId="urn:microsoft.com/office/officeart/2005/8/layout/vList3#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C0867AF3-6AB0-46CA-BC61-3A5C6A82339C}">
      <dgm:prSet phldrT="[文本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安装防火墙、防病毒软件</a:t>
          </a:r>
          <a:endParaRPr lang="en-US" altLang="zh-CN" sz="1800" dirty="0" smtClean="0">
            <a:latin typeface="黑体" pitchFamily="2" charset="-122"/>
            <a:ea typeface="黑体" pitchFamily="2" charset="-122"/>
          </a:endParaRPr>
        </a:p>
        <a:p>
          <a:pPr algn="ctr"/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（金山、瑞星、</a:t>
          </a:r>
          <a:r>
            <a:rPr lang="en-US" altLang="en-US" sz="1800" dirty="0" smtClean="0">
              <a:latin typeface="黑体" pitchFamily="2" charset="-122"/>
              <a:ea typeface="黑体" pitchFamily="2" charset="-122"/>
            </a:rPr>
            <a:t>360</a:t>
          </a:r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等个人版均免费）</a:t>
          </a:r>
          <a:endParaRPr lang="zh-CN" altLang="en-US" sz="1800" dirty="0">
            <a:latin typeface="黑体" pitchFamily="2" charset="-122"/>
            <a:ea typeface="黑体" pitchFamily="2" charset="-122"/>
          </a:endParaRPr>
        </a:p>
      </dgm:t>
    </dgm:pt>
    <dgm:pt modelId="{E7121ACC-74E4-4175-BA97-94A31DFD9CAD}" type="parTrans" cxnId="{C03AE722-2097-4DDD-A34D-1E2B5C7D237F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A5FC2F92-4BB8-4FE4-871D-03467607339A}" type="sibTrans" cxnId="{C03AE722-2097-4DDD-A34D-1E2B5C7D237F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ECE1A1C0-95F0-432F-8968-DD21ECCAA4AB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及时修复系统漏洞</a:t>
          </a:r>
          <a:endParaRPr lang="zh-CN" altLang="en-US" sz="1800" dirty="0">
            <a:latin typeface="黑体" pitchFamily="2" charset="-122"/>
            <a:ea typeface="黑体" pitchFamily="2" charset="-122"/>
          </a:endParaRPr>
        </a:p>
      </dgm:t>
    </dgm:pt>
    <dgm:pt modelId="{40BC6A1D-62A0-4B0A-BD0F-9AC7251A180B}" type="parTrans" cxnId="{5300F7B9-D83C-4890-B8EE-332BE9730DAF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6B5CE418-4834-4D6F-8360-EB824438BCB8}" type="sibTrans" cxnId="{5300F7B9-D83C-4890-B8EE-332BE9730DAF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8CC49CFB-94D3-47CF-8934-44FD73E0DDB7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定期查毒、杀毒</a:t>
          </a:r>
          <a:endParaRPr lang="zh-CN" altLang="en-US" sz="1800" dirty="0">
            <a:latin typeface="黑体" pitchFamily="2" charset="-122"/>
            <a:ea typeface="黑体" pitchFamily="2" charset="-122"/>
          </a:endParaRPr>
        </a:p>
      </dgm:t>
    </dgm:pt>
    <dgm:pt modelId="{F2CD7BC2-2DD5-41EE-A9D4-E35C85F9B150}" type="parTrans" cxnId="{95651C38-FA51-4B04-AD9E-8DE26E2D5F9D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9A50448F-0AC0-42A4-AB12-66CDB91A0854}" type="sibTrans" cxnId="{95651C38-FA51-4B04-AD9E-8DE26E2D5F9D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2552004E-8FE2-4AB8-951D-5BA87CD55812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个人数据不放在系统盘，并定期备份</a:t>
          </a:r>
          <a:endParaRPr lang="zh-CN" altLang="en-US" sz="1800" dirty="0">
            <a:latin typeface="黑体" pitchFamily="2" charset="-122"/>
            <a:ea typeface="黑体" pitchFamily="2" charset="-122"/>
          </a:endParaRPr>
        </a:p>
      </dgm:t>
    </dgm:pt>
    <dgm:pt modelId="{7914C7BB-DEFA-4ACB-A015-173634DB2D5B}" type="parTrans" cxnId="{D40ABF98-D9A5-49D0-95B0-F33DBEC9170E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53416DD0-7349-4C94-8255-BCD4FDB5E530}" type="sibTrans" cxnId="{D40ABF98-D9A5-49D0-95B0-F33DBEC9170E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2AF4BD4E-4DF8-4700-B9FA-4026331001B8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安全使用移动存储介质（</a:t>
          </a:r>
          <a:r>
            <a:rPr lang="en-US" altLang="en-US" sz="1800" dirty="0" smtClean="0">
              <a:latin typeface="黑体" pitchFamily="2" charset="-122"/>
              <a:ea typeface="黑体" pitchFamily="2" charset="-122"/>
            </a:rPr>
            <a:t>U</a:t>
          </a:r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盘、移动硬盘</a:t>
          </a:r>
          <a:r>
            <a:rPr lang="en-US" altLang="en-US" sz="1800" dirty="0" smtClean="0">
              <a:latin typeface="黑体" pitchFamily="2" charset="-122"/>
              <a:ea typeface="黑体" pitchFamily="2" charset="-122"/>
            </a:rPr>
            <a:t>…</a:t>
          </a:r>
          <a:r>
            <a:rPr lang="zh-CN" altLang="en-US" sz="1800" dirty="0" smtClean="0">
              <a:latin typeface="黑体" pitchFamily="2" charset="-122"/>
              <a:ea typeface="黑体" pitchFamily="2" charset="-122"/>
            </a:rPr>
            <a:t>）</a:t>
          </a:r>
          <a:endParaRPr lang="zh-CN" altLang="en-US" sz="1800" dirty="0">
            <a:latin typeface="黑体" pitchFamily="2" charset="-122"/>
            <a:ea typeface="黑体" pitchFamily="2" charset="-122"/>
          </a:endParaRPr>
        </a:p>
      </dgm:t>
    </dgm:pt>
    <dgm:pt modelId="{3C59A687-4AC0-4B79-9D65-E07217D63320}" type="parTrans" cxnId="{1C230D8B-0D55-4EC3-BD19-8D29BAE98F93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0E0AB1D3-906B-4E7A-A7FC-EB4106EC96E5}" type="sibTrans" cxnId="{1C230D8B-0D55-4EC3-BD19-8D29BAE98F93}">
      <dgm:prSet/>
      <dgm:spPr/>
      <dgm:t>
        <a:bodyPr/>
        <a:lstStyle/>
        <a:p>
          <a:pPr algn="ctr"/>
          <a:endParaRPr lang="zh-CN" altLang="en-US" sz="1800">
            <a:latin typeface="黑体" pitchFamily="2" charset="-122"/>
            <a:ea typeface="黑体" pitchFamily="2" charset="-122"/>
          </a:endParaRPr>
        </a:p>
      </dgm:t>
    </dgm:pt>
    <dgm:pt modelId="{931A1BE9-DB60-4159-BC6B-C64C6082756C}" type="pres">
      <dgm:prSet presAssocID="{854833CB-8E5E-48A4-9460-36E3C5BE9BB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20B673F-E490-47D4-BC22-9BF0121C0425}" type="pres">
      <dgm:prSet presAssocID="{C0867AF3-6AB0-46CA-BC61-3A5C6A82339C}" presName="composite" presStyleCnt="0"/>
      <dgm:spPr/>
    </dgm:pt>
    <dgm:pt modelId="{B32C4581-E18D-48B7-B39F-6F2FF4EA8623}" type="pres">
      <dgm:prSet presAssocID="{C0867AF3-6AB0-46CA-BC61-3A5C6A82339C}" presName="imgShp" presStyleLbl="fgImgPlace1" presStyleIdx="0" presStyleCnt="5" custFlipHor="1" custScaleX="25008" custScaleY="25008"/>
      <dgm:spPr/>
    </dgm:pt>
    <dgm:pt modelId="{688A88FE-5975-4928-9A25-4BB396FBB436}" type="pres">
      <dgm:prSet presAssocID="{C0867AF3-6AB0-46CA-BC61-3A5C6A82339C}" presName="txShp" presStyleLbl="node1" presStyleIdx="0" presStyleCnt="5" custScaleX="115674" custLinFactNeighborX="86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8918B6-634A-4639-8093-F3A03A4BF528}" type="pres">
      <dgm:prSet presAssocID="{A5FC2F92-4BB8-4FE4-871D-03467607339A}" presName="spacing" presStyleCnt="0"/>
      <dgm:spPr/>
    </dgm:pt>
    <dgm:pt modelId="{67C2364A-1E2D-47B1-A827-E1420771C45F}" type="pres">
      <dgm:prSet presAssocID="{ECE1A1C0-95F0-432F-8968-DD21ECCAA4AB}" presName="composite" presStyleCnt="0"/>
      <dgm:spPr/>
    </dgm:pt>
    <dgm:pt modelId="{16B404E1-17A9-4963-A11A-8E74A0312251}" type="pres">
      <dgm:prSet presAssocID="{ECE1A1C0-95F0-432F-8968-DD21ECCAA4AB}" presName="imgShp" presStyleLbl="fgImgPlace1" presStyleIdx="1" presStyleCnt="5" custFlipHor="1" custScaleX="25008" custScaleY="25008"/>
      <dgm:spPr/>
    </dgm:pt>
    <dgm:pt modelId="{D255D061-6A46-4D06-BEF2-8EE7042A2FE7}" type="pres">
      <dgm:prSet presAssocID="{ECE1A1C0-95F0-432F-8968-DD21ECCAA4AB}" presName="txShp" presStyleLbl="node1" presStyleIdx="1" presStyleCnt="5" custScaleX="115674" custLinFactNeighborX="86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5DB19B-C2A5-436E-8995-2D5F3D68D6AC}" type="pres">
      <dgm:prSet presAssocID="{6B5CE418-4834-4D6F-8360-EB824438BCB8}" presName="spacing" presStyleCnt="0"/>
      <dgm:spPr/>
    </dgm:pt>
    <dgm:pt modelId="{06BD216E-DE83-463D-A437-781BB120E080}" type="pres">
      <dgm:prSet presAssocID="{8CC49CFB-94D3-47CF-8934-44FD73E0DDB7}" presName="composite" presStyleCnt="0"/>
      <dgm:spPr/>
    </dgm:pt>
    <dgm:pt modelId="{2DAE7632-117E-4D7E-823E-A4B5FF60457E}" type="pres">
      <dgm:prSet presAssocID="{8CC49CFB-94D3-47CF-8934-44FD73E0DDB7}" presName="imgShp" presStyleLbl="fgImgPlace1" presStyleIdx="2" presStyleCnt="5" custFlipHor="1" custScaleX="25008" custScaleY="25008"/>
      <dgm:spPr/>
    </dgm:pt>
    <dgm:pt modelId="{8124E574-1996-4F46-BF61-0BAA0A75E33F}" type="pres">
      <dgm:prSet presAssocID="{8CC49CFB-94D3-47CF-8934-44FD73E0DDB7}" presName="txShp" presStyleLbl="node1" presStyleIdx="2" presStyleCnt="5" custScaleX="115674" custLinFactNeighborX="86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F14A59-2487-4ACA-9601-52F8D079E351}" type="pres">
      <dgm:prSet presAssocID="{9A50448F-0AC0-42A4-AB12-66CDB91A0854}" presName="spacing" presStyleCnt="0"/>
      <dgm:spPr/>
    </dgm:pt>
    <dgm:pt modelId="{AEA9F03C-4073-48D1-9C7E-20FA423105B4}" type="pres">
      <dgm:prSet presAssocID="{2552004E-8FE2-4AB8-951D-5BA87CD55812}" presName="composite" presStyleCnt="0"/>
      <dgm:spPr/>
    </dgm:pt>
    <dgm:pt modelId="{DE885952-FB88-468F-B24E-526984DFD536}" type="pres">
      <dgm:prSet presAssocID="{2552004E-8FE2-4AB8-951D-5BA87CD55812}" presName="imgShp" presStyleLbl="fgImgPlace1" presStyleIdx="3" presStyleCnt="5" custFlipHor="1" custScaleX="25008" custScaleY="25008"/>
      <dgm:spPr/>
    </dgm:pt>
    <dgm:pt modelId="{4BF76AA4-BFA5-4982-A8A6-0C9397FAC312}" type="pres">
      <dgm:prSet presAssocID="{2552004E-8FE2-4AB8-951D-5BA87CD55812}" presName="txShp" presStyleLbl="node1" presStyleIdx="3" presStyleCnt="5" custScaleX="115674" custLinFactNeighborX="86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30C098-9891-4293-A602-5C5F91A02359}" type="pres">
      <dgm:prSet presAssocID="{53416DD0-7349-4C94-8255-BCD4FDB5E530}" presName="spacing" presStyleCnt="0"/>
      <dgm:spPr/>
    </dgm:pt>
    <dgm:pt modelId="{DF6142BF-116D-490A-9A5C-9E5911A7F8B0}" type="pres">
      <dgm:prSet presAssocID="{2AF4BD4E-4DF8-4700-B9FA-4026331001B8}" presName="composite" presStyleCnt="0"/>
      <dgm:spPr/>
    </dgm:pt>
    <dgm:pt modelId="{1BABAEDF-5D35-4D66-B5EF-8C17546C0E0B}" type="pres">
      <dgm:prSet presAssocID="{2AF4BD4E-4DF8-4700-B9FA-4026331001B8}" presName="imgShp" presStyleLbl="fgImgPlace1" presStyleIdx="4" presStyleCnt="5" custFlipHor="1" custScaleX="25008" custScaleY="25008"/>
      <dgm:spPr/>
    </dgm:pt>
    <dgm:pt modelId="{015340AA-2157-4974-B412-33533845FDDD}" type="pres">
      <dgm:prSet presAssocID="{2AF4BD4E-4DF8-4700-B9FA-4026331001B8}" presName="txShp" presStyleLbl="node1" presStyleIdx="4" presStyleCnt="5" custScaleX="115674" custLinFactNeighborX="86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40ABF98-D9A5-49D0-95B0-F33DBEC9170E}" srcId="{854833CB-8E5E-48A4-9460-36E3C5BE9BBF}" destId="{2552004E-8FE2-4AB8-951D-5BA87CD55812}" srcOrd="3" destOrd="0" parTransId="{7914C7BB-DEFA-4ACB-A015-173634DB2D5B}" sibTransId="{53416DD0-7349-4C94-8255-BCD4FDB5E530}"/>
    <dgm:cxn modelId="{5300F7B9-D83C-4890-B8EE-332BE9730DAF}" srcId="{854833CB-8E5E-48A4-9460-36E3C5BE9BBF}" destId="{ECE1A1C0-95F0-432F-8968-DD21ECCAA4AB}" srcOrd="1" destOrd="0" parTransId="{40BC6A1D-62A0-4B0A-BD0F-9AC7251A180B}" sibTransId="{6B5CE418-4834-4D6F-8360-EB824438BCB8}"/>
    <dgm:cxn modelId="{946C9018-37A1-44CB-8279-2803F13D7A25}" type="presOf" srcId="{2552004E-8FE2-4AB8-951D-5BA87CD55812}" destId="{4BF76AA4-BFA5-4982-A8A6-0C9397FAC312}" srcOrd="0" destOrd="0" presId="urn:microsoft.com/office/officeart/2005/8/layout/vList3#1"/>
    <dgm:cxn modelId="{DB56FEAE-A006-4C94-AA8C-772D34B4FF35}" type="presOf" srcId="{854833CB-8E5E-48A4-9460-36E3C5BE9BBF}" destId="{931A1BE9-DB60-4159-BC6B-C64C6082756C}" srcOrd="0" destOrd="0" presId="urn:microsoft.com/office/officeart/2005/8/layout/vList3#1"/>
    <dgm:cxn modelId="{6FC642A4-01CE-43E8-91D1-8145805C63BD}" type="presOf" srcId="{8CC49CFB-94D3-47CF-8934-44FD73E0DDB7}" destId="{8124E574-1996-4F46-BF61-0BAA0A75E33F}" srcOrd="0" destOrd="0" presId="urn:microsoft.com/office/officeart/2005/8/layout/vList3#1"/>
    <dgm:cxn modelId="{1C230D8B-0D55-4EC3-BD19-8D29BAE98F93}" srcId="{854833CB-8E5E-48A4-9460-36E3C5BE9BBF}" destId="{2AF4BD4E-4DF8-4700-B9FA-4026331001B8}" srcOrd="4" destOrd="0" parTransId="{3C59A687-4AC0-4B79-9D65-E07217D63320}" sibTransId="{0E0AB1D3-906B-4E7A-A7FC-EB4106EC96E5}"/>
    <dgm:cxn modelId="{95651C38-FA51-4B04-AD9E-8DE26E2D5F9D}" srcId="{854833CB-8E5E-48A4-9460-36E3C5BE9BBF}" destId="{8CC49CFB-94D3-47CF-8934-44FD73E0DDB7}" srcOrd="2" destOrd="0" parTransId="{F2CD7BC2-2DD5-41EE-A9D4-E35C85F9B150}" sibTransId="{9A50448F-0AC0-42A4-AB12-66CDB91A0854}"/>
    <dgm:cxn modelId="{C03AE722-2097-4DDD-A34D-1E2B5C7D237F}" srcId="{854833CB-8E5E-48A4-9460-36E3C5BE9BBF}" destId="{C0867AF3-6AB0-46CA-BC61-3A5C6A82339C}" srcOrd="0" destOrd="0" parTransId="{E7121ACC-74E4-4175-BA97-94A31DFD9CAD}" sibTransId="{A5FC2F92-4BB8-4FE4-871D-03467607339A}"/>
    <dgm:cxn modelId="{33FE23E0-9644-48F5-9BA9-3FA54FD42057}" type="presOf" srcId="{ECE1A1C0-95F0-432F-8968-DD21ECCAA4AB}" destId="{D255D061-6A46-4D06-BEF2-8EE7042A2FE7}" srcOrd="0" destOrd="0" presId="urn:microsoft.com/office/officeart/2005/8/layout/vList3#1"/>
    <dgm:cxn modelId="{42496CE2-7E95-4F03-ADDE-10C9393B6763}" type="presOf" srcId="{C0867AF3-6AB0-46CA-BC61-3A5C6A82339C}" destId="{688A88FE-5975-4928-9A25-4BB396FBB436}" srcOrd="0" destOrd="0" presId="urn:microsoft.com/office/officeart/2005/8/layout/vList3#1"/>
    <dgm:cxn modelId="{2360E78D-84F6-4290-AB6B-1F8B58856B27}" type="presOf" srcId="{2AF4BD4E-4DF8-4700-B9FA-4026331001B8}" destId="{015340AA-2157-4974-B412-33533845FDDD}" srcOrd="0" destOrd="0" presId="urn:microsoft.com/office/officeart/2005/8/layout/vList3#1"/>
    <dgm:cxn modelId="{FCC04B19-BB9A-4E65-A4B0-77F9CDE6EC7A}" type="presParOf" srcId="{931A1BE9-DB60-4159-BC6B-C64C6082756C}" destId="{620B673F-E490-47D4-BC22-9BF0121C0425}" srcOrd="0" destOrd="0" presId="urn:microsoft.com/office/officeart/2005/8/layout/vList3#1"/>
    <dgm:cxn modelId="{7545CC5A-3244-4D3F-A621-A1F470DD490B}" type="presParOf" srcId="{620B673F-E490-47D4-BC22-9BF0121C0425}" destId="{B32C4581-E18D-48B7-B39F-6F2FF4EA8623}" srcOrd="0" destOrd="0" presId="urn:microsoft.com/office/officeart/2005/8/layout/vList3#1"/>
    <dgm:cxn modelId="{E8EF6605-55F0-45D3-87C0-A86FE1EB88D7}" type="presParOf" srcId="{620B673F-E490-47D4-BC22-9BF0121C0425}" destId="{688A88FE-5975-4928-9A25-4BB396FBB436}" srcOrd="1" destOrd="0" presId="urn:microsoft.com/office/officeart/2005/8/layout/vList3#1"/>
    <dgm:cxn modelId="{99280C1D-9BA5-4493-B1F5-6648A9E1ECF9}" type="presParOf" srcId="{931A1BE9-DB60-4159-BC6B-C64C6082756C}" destId="{F38918B6-634A-4639-8093-F3A03A4BF528}" srcOrd="1" destOrd="0" presId="urn:microsoft.com/office/officeart/2005/8/layout/vList3#1"/>
    <dgm:cxn modelId="{EE0EAF24-8525-4F73-BC65-44638AB8A30E}" type="presParOf" srcId="{931A1BE9-DB60-4159-BC6B-C64C6082756C}" destId="{67C2364A-1E2D-47B1-A827-E1420771C45F}" srcOrd="2" destOrd="0" presId="urn:microsoft.com/office/officeart/2005/8/layout/vList3#1"/>
    <dgm:cxn modelId="{A1D61143-A7D0-4B99-BF32-652742B94E38}" type="presParOf" srcId="{67C2364A-1E2D-47B1-A827-E1420771C45F}" destId="{16B404E1-17A9-4963-A11A-8E74A0312251}" srcOrd="0" destOrd="0" presId="urn:microsoft.com/office/officeart/2005/8/layout/vList3#1"/>
    <dgm:cxn modelId="{B92C9B1D-BD3A-4B41-A7CB-732F400077D7}" type="presParOf" srcId="{67C2364A-1E2D-47B1-A827-E1420771C45F}" destId="{D255D061-6A46-4D06-BEF2-8EE7042A2FE7}" srcOrd="1" destOrd="0" presId="urn:microsoft.com/office/officeart/2005/8/layout/vList3#1"/>
    <dgm:cxn modelId="{27D79A01-0B73-4F53-A8F9-09859EF5FE26}" type="presParOf" srcId="{931A1BE9-DB60-4159-BC6B-C64C6082756C}" destId="{CB5DB19B-C2A5-436E-8995-2D5F3D68D6AC}" srcOrd="3" destOrd="0" presId="urn:microsoft.com/office/officeart/2005/8/layout/vList3#1"/>
    <dgm:cxn modelId="{56467462-2975-437F-AA40-D6AD91C8C094}" type="presParOf" srcId="{931A1BE9-DB60-4159-BC6B-C64C6082756C}" destId="{06BD216E-DE83-463D-A437-781BB120E080}" srcOrd="4" destOrd="0" presId="urn:microsoft.com/office/officeart/2005/8/layout/vList3#1"/>
    <dgm:cxn modelId="{179A5883-BEF1-4E79-83C2-A84F4C711F92}" type="presParOf" srcId="{06BD216E-DE83-463D-A437-781BB120E080}" destId="{2DAE7632-117E-4D7E-823E-A4B5FF60457E}" srcOrd="0" destOrd="0" presId="urn:microsoft.com/office/officeart/2005/8/layout/vList3#1"/>
    <dgm:cxn modelId="{91402FAB-AFAE-4929-9166-9D81D2E12D74}" type="presParOf" srcId="{06BD216E-DE83-463D-A437-781BB120E080}" destId="{8124E574-1996-4F46-BF61-0BAA0A75E33F}" srcOrd="1" destOrd="0" presId="urn:microsoft.com/office/officeart/2005/8/layout/vList3#1"/>
    <dgm:cxn modelId="{A10A2BA2-BB3E-4066-B4CC-E8632836C776}" type="presParOf" srcId="{931A1BE9-DB60-4159-BC6B-C64C6082756C}" destId="{3CF14A59-2487-4ACA-9601-52F8D079E351}" srcOrd="5" destOrd="0" presId="urn:microsoft.com/office/officeart/2005/8/layout/vList3#1"/>
    <dgm:cxn modelId="{93818C68-18CF-4044-9AA4-5A68D7342131}" type="presParOf" srcId="{931A1BE9-DB60-4159-BC6B-C64C6082756C}" destId="{AEA9F03C-4073-48D1-9C7E-20FA423105B4}" srcOrd="6" destOrd="0" presId="urn:microsoft.com/office/officeart/2005/8/layout/vList3#1"/>
    <dgm:cxn modelId="{3E8A5B5D-0C07-40CA-9BF5-B51A13EB2265}" type="presParOf" srcId="{AEA9F03C-4073-48D1-9C7E-20FA423105B4}" destId="{DE885952-FB88-468F-B24E-526984DFD536}" srcOrd="0" destOrd="0" presId="urn:microsoft.com/office/officeart/2005/8/layout/vList3#1"/>
    <dgm:cxn modelId="{8B04168E-7F94-40B4-ABAC-33DDDE630F40}" type="presParOf" srcId="{AEA9F03C-4073-48D1-9C7E-20FA423105B4}" destId="{4BF76AA4-BFA5-4982-A8A6-0C9397FAC312}" srcOrd="1" destOrd="0" presId="urn:microsoft.com/office/officeart/2005/8/layout/vList3#1"/>
    <dgm:cxn modelId="{EB1AB9FA-0320-424B-89BA-741979A41057}" type="presParOf" srcId="{931A1BE9-DB60-4159-BC6B-C64C6082756C}" destId="{2730C098-9891-4293-A602-5C5F91A02359}" srcOrd="7" destOrd="0" presId="urn:microsoft.com/office/officeart/2005/8/layout/vList3#1"/>
    <dgm:cxn modelId="{2EE1FC81-7FDE-40BC-A909-510F19A1E550}" type="presParOf" srcId="{931A1BE9-DB60-4159-BC6B-C64C6082756C}" destId="{DF6142BF-116D-490A-9A5C-9E5911A7F8B0}" srcOrd="8" destOrd="0" presId="urn:microsoft.com/office/officeart/2005/8/layout/vList3#1"/>
    <dgm:cxn modelId="{DF136338-3E49-446E-B540-8437D0684F64}" type="presParOf" srcId="{DF6142BF-116D-490A-9A5C-9E5911A7F8B0}" destId="{1BABAEDF-5D35-4D66-B5EF-8C17546C0E0B}" srcOrd="0" destOrd="0" presId="urn:microsoft.com/office/officeart/2005/8/layout/vList3#1"/>
    <dgm:cxn modelId="{D563E7E6-CA72-4E6E-8359-75FF48C519D2}" type="presParOf" srcId="{DF6142BF-116D-490A-9A5C-9E5911A7F8B0}" destId="{015340AA-2157-4974-B412-33533845FDD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64EC22-368F-4ACB-BFAF-0B5E7C3C9BB4}">
      <dsp:nvSpPr>
        <dsp:cNvPr id="0" name=""/>
        <dsp:cNvSpPr/>
      </dsp:nvSpPr>
      <dsp:spPr>
        <a:xfrm>
          <a:off x="0" y="0"/>
          <a:ext cx="2771799" cy="1497681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kern="1200" spc="3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带宽：</a:t>
          </a:r>
          <a:r>
            <a:rPr lang="en-US" altLang="zh-CN" sz="2400" b="1" kern="1200" spc="3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5.93G </a:t>
          </a:r>
          <a:endParaRPr lang="zh-CN" altLang="en-US" sz="2400" b="1" kern="120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sp:txBody>
      <dsp:txXfrm>
        <a:off x="0" y="0"/>
        <a:ext cx="2771799" cy="808747"/>
      </dsp:txXfrm>
    </dsp:sp>
    <dsp:sp modelId="{08901449-9F85-4883-A0F9-C8DB3DC1D5FE}">
      <dsp:nvSpPr>
        <dsp:cNvPr id="0" name=""/>
        <dsp:cNvSpPr/>
      </dsp:nvSpPr>
      <dsp:spPr>
        <a:xfrm>
          <a:off x="1861914" y="778794"/>
          <a:ext cx="909219" cy="688933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kern="1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百兆</a:t>
          </a:r>
          <a:endParaRPr lang="en-US" altLang="zh-CN" sz="2000" b="0" kern="1200" dirty="0" smtClean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  <a:p>
          <a:pPr lvl="0" algn="ctr" defTabSz="8890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kern="1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桌面</a:t>
          </a:r>
          <a:endParaRPr lang="zh-CN" altLang="en-US" sz="2000" b="0" kern="120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sp:txBody>
      <dsp:txXfrm>
        <a:off x="1861914" y="778794"/>
        <a:ext cx="909219" cy="688933"/>
      </dsp:txXfrm>
    </dsp:sp>
    <dsp:sp modelId="{BD4F5780-4F3E-4D96-903A-DF7E31C4F0BA}">
      <dsp:nvSpPr>
        <dsp:cNvPr id="0" name=""/>
        <dsp:cNvSpPr/>
      </dsp:nvSpPr>
      <dsp:spPr>
        <a:xfrm>
          <a:off x="963342" y="778794"/>
          <a:ext cx="898571" cy="688933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kern="1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千兆</a:t>
          </a:r>
          <a:endParaRPr lang="en-US" altLang="zh-CN" sz="2000" b="0" kern="1200" dirty="0" smtClean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  <a:p>
          <a:pPr lvl="0" algn="ctr" defTabSz="8890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kern="1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楼层</a:t>
          </a:r>
          <a:endParaRPr lang="zh-CN" altLang="en-US" sz="2000" b="0" kern="120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sp:txBody>
      <dsp:txXfrm>
        <a:off x="963342" y="778794"/>
        <a:ext cx="898571" cy="688933"/>
      </dsp:txXfrm>
    </dsp:sp>
    <dsp:sp modelId="{8127E922-64A2-4899-99A5-08133AD2A62A}">
      <dsp:nvSpPr>
        <dsp:cNvPr id="0" name=""/>
        <dsp:cNvSpPr/>
      </dsp:nvSpPr>
      <dsp:spPr>
        <a:xfrm>
          <a:off x="665" y="778794"/>
          <a:ext cx="962677" cy="688933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kern="1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万兆</a:t>
          </a:r>
          <a:endParaRPr lang="en-US" altLang="zh-CN" sz="2000" b="0" kern="1200" dirty="0" smtClean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  <a:p>
          <a:pPr lvl="0" algn="ctr" defTabSz="8890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kern="1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rPr>
            <a:t>楼栋</a:t>
          </a:r>
          <a:endParaRPr lang="zh-CN" altLang="en-US" sz="2000" b="0" kern="1200" dirty="0">
            <a:solidFill>
              <a:srgbClr val="000000"/>
            </a:solidFill>
            <a:latin typeface="黑体" pitchFamily="2" charset="-122"/>
            <a:ea typeface="黑体" pitchFamily="2" charset="-122"/>
          </a:endParaRPr>
        </a:p>
      </dsp:txBody>
      <dsp:txXfrm>
        <a:off x="665" y="778794"/>
        <a:ext cx="962677" cy="6889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F56D8-7590-41BF-B8A3-F84D9C9865F2}">
      <dsp:nvSpPr>
        <dsp:cNvPr id="0" name=""/>
        <dsp:cNvSpPr/>
      </dsp:nvSpPr>
      <dsp:spPr>
        <a:xfrm rot="16200000">
          <a:off x="-1309458" y="1310927"/>
          <a:ext cx="4064000" cy="1442144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黑体" pitchFamily="2" charset="-122"/>
              <a:ea typeface="黑体" pitchFamily="2" charset="-122"/>
            </a:rPr>
            <a:t>个人信息被肆意贩卖，骚扰电话、短信、电子邮件层出不穷</a:t>
          </a:r>
          <a:endParaRPr lang="zh-CN" altLang="en-US" sz="2000" kern="1200" dirty="0">
            <a:latin typeface="黑体" pitchFamily="2" charset="-122"/>
            <a:ea typeface="黑体" pitchFamily="2" charset="-122"/>
          </a:endParaRPr>
        </a:p>
      </dsp:txBody>
      <dsp:txXfrm rot="5400000">
        <a:off x="1470" y="812799"/>
        <a:ext cx="1442144" cy="2438400"/>
      </dsp:txXfrm>
    </dsp:sp>
    <dsp:sp modelId="{665B1705-405F-4DC6-97D5-D3CDA3C892B3}">
      <dsp:nvSpPr>
        <dsp:cNvPr id="0" name=""/>
        <dsp:cNvSpPr/>
      </dsp:nvSpPr>
      <dsp:spPr>
        <a:xfrm rot="16200000">
          <a:off x="240847" y="1310927"/>
          <a:ext cx="4064000" cy="1442144"/>
        </a:xfrm>
        <a:prstGeom prst="flowChartManualOperation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黑体" pitchFamily="2" charset="-122"/>
              <a:ea typeface="黑体" pitchFamily="2" charset="-122"/>
            </a:rPr>
            <a:t>个人隐私、研究成果外泄</a:t>
          </a:r>
          <a:endParaRPr lang="zh-CN" altLang="en-US" sz="2000" kern="1200" dirty="0" smtClean="0">
            <a:latin typeface="黑体" pitchFamily="2" charset="-122"/>
            <a:ea typeface="黑体" pitchFamily="2" charset="-122"/>
          </a:endParaRPr>
        </a:p>
      </dsp:txBody>
      <dsp:txXfrm rot="5400000">
        <a:off x="1551775" y="812799"/>
        <a:ext cx="1442144" cy="2438400"/>
      </dsp:txXfrm>
    </dsp:sp>
    <dsp:sp modelId="{923681C9-47ED-47DD-8B3D-ED773CFEEE15}">
      <dsp:nvSpPr>
        <dsp:cNvPr id="0" name=""/>
        <dsp:cNvSpPr/>
      </dsp:nvSpPr>
      <dsp:spPr>
        <a:xfrm rot="16200000">
          <a:off x="1791152" y="1310927"/>
          <a:ext cx="4064000" cy="1442144"/>
        </a:xfrm>
        <a:prstGeom prst="flowChartManualOperation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黑体" pitchFamily="2" charset="-122"/>
              <a:ea typeface="黑体" pitchFamily="2" charset="-122"/>
            </a:rPr>
            <a:t>网络支付帐号被盗用，个人财产受到损失</a:t>
          </a:r>
          <a:endParaRPr lang="zh-CN" altLang="en-US" sz="2000" kern="1200" dirty="0" smtClean="0">
            <a:latin typeface="黑体" pitchFamily="2" charset="-122"/>
            <a:ea typeface="黑体" pitchFamily="2" charset="-122"/>
          </a:endParaRPr>
        </a:p>
      </dsp:txBody>
      <dsp:txXfrm rot="5400000">
        <a:off x="3102080" y="812799"/>
        <a:ext cx="1442144" cy="2438400"/>
      </dsp:txXfrm>
    </dsp:sp>
    <dsp:sp modelId="{6C2A4E36-7DEC-4D3E-BC17-4D28F702FED1}">
      <dsp:nvSpPr>
        <dsp:cNvPr id="0" name=""/>
        <dsp:cNvSpPr/>
      </dsp:nvSpPr>
      <dsp:spPr>
        <a:xfrm rot="16200000">
          <a:off x="3341458" y="1310927"/>
          <a:ext cx="4064000" cy="1442144"/>
        </a:xfrm>
        <a:prstGeom prst="flowChartManualOperati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黑体" pitchFamily="2" charset="-122"/>
              <a:ea typeface="黑体" pitchFamily="2" charset="-122"/>
            </a:rPr>
            <a:t>被利用进行违法犯罪活动</a:t>
          </a:r>
          <a:endParaRPr lang="zh-CN" altLang="en-US" sz="2000" kern="1200" dirty="0">
            <a:latin typeface="黑体" pitchFamily="2" charset="-122"/>
            <a:ea typeface="黑体" pitchFamily="2" charset="-122"/>
          </a:endParaRPr>
        </a:p>
      </dsp:txBody>
      <dsp:txXfrm rot="5400000">
        <a:off x="4652386" y="812799"/>
        <a:ext cx="1442144" cy="2438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8A88FE-5975-4928-9A25-4BB396FBB436}">
      <dsp:nvSpPr>
        <dsp:cNvPr id="0" name=""/>
        <dsp:cNvSpPr/>
      </dsp:nvSpPr>
      <dsp:spPr>
        <a:xfrm rot="10800000">
          <a:off x="1296112" y="1106"/>
          <a:ext cx="5760649" cy="71906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31708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安装防火墙、防病毒软件</a:t>
          </a:r>
          <a:endParaRPr lang="en-US" altLang="zh-CN" sz="1800" kern="1200" dirty="0" smtClean="0">
            <a:latin typeface="黑体" pitchFamily="2" charset="-122"/>
            <a:ea typeface="黑体" pitchFamily="2" charset="-122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（金山、瑞星、</a:t>
          </a:r>
          <a:r>
            <a:rPr lang="en-US" altLang="en-US" sz="1800" kern="1200" dirty="0" smtClean="0">
              <a:latin typeface="黑体" pitchFamily="2" charset="-122"/>
              <a:ea typeface="黑体" pitchFamily="2" charset="-122"/>
            </a:rPr>
            <a:t>360</a:t>
          </a: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等个人版均免费）</a:t>
          </a:r>
          <a:endParaRPr lang="zh-CN" altLang="en-US" sz="1800" kern="1200" dirty="0">
            <a:latin typeface="黑体" pitchFamily="2" charset="-122"/>
            <a:ea typeface="黑体" pitchFamily="2" charset="-122"/>
          </a:endParaRPr>
        </a:p>
      </dsp:txBody>
      <dsp:txXfrm rot="10800000">
        <a:off x="1475878" y="1106"/>
        <a:ext cx="5580883" cy="719063"/>
      </dsp:txXfrm>
    </dsp:sp>
    <dsp:sp modelId="{B32C4581-E18D-48B7-B39F-6F2FF4EA8623}">
      <dsp:nvSpPr>
        <dsp:cNvPr id="0" name=""/>
        <dsp:cNvSpPr/>
      </dsp:nvSpPr>
      <dsp:spPr>
        <a:xfrm flipH="1">
          <a:off x="1164467" y="270726"/>
          <a:ext cx="179823" cy="179823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55D061-6A46-4D06-BEF2-8EE7042A2FE7}">
      <dsp:nvSpPr>
        <dsp:cNvPr id="0" name=""/>
        <dsp:cNvSpPr/>
      </dsp:nvSpPr>
      <dsp:spPr>
        <a:xfrm rot="10800000">
          <a:off x="1296112" y="934815"/>
          <a:ext cx="5760649" cy="71906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31708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及时修复系统漏洞</a:t>
          </a:r>
          <a:endParaRPr lang="zh-CN" altLang="en-US" sz="1800" kern="1200" dirty="0">
            <a:latin typeface="黑体" pitchFamily="2" charset="-122"/>
            <a:ea typeface="黑体" pitchFamily="2" charset="-122"/>
          </a:endParaRPr>
        </a:p>
      </dsp:txBody>
      <dsp:txXfrm rot="10800000">
        <a:off x="1475878" y="934815"/>
        <a:ext cx="5580883" cy="719063"/>
      </dsp:txXfrm>
    </dsp:sp>
    <dsp:sp modelId="{16B404E1-17A9-4963-A11A-8E74A0312251}">
      <dsp:nvSpPr>
        <dsp:cNvPr id="0" name=""/>
        <dsp:cNvSpPr/>
      </dsp:nvSpPr>
      <dsp:spPr>
        <a:xfrm flipH="1">
          <a:off x="1164467" y="1204435"/>
          <a:ext cx="179823" cy="179823"/>
        </a:xfrm>
        <a:prstGeom prst="ellipse">
          <a:avLst/>
        </a:prstGeom>
        <a:solidFill>
          <a:schemeClr val="accent2">
            <a:tint val="50000"/>
            <a:hueOff val="1250719"/>
            <a:satOff val="-1118"/>
            <a:lumOff val="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24E574-1996-4F46-BF61-0BAA0A75E33F}">
      <dsp:nvSpPr>
        <dsp:cNvPr id="0" name=""/>
        <dsp:cNvSpPr/>
      </dsp:nvSpPr>
      <dsp:spPr>
        <a:xfrm rot="10800000">
          <a:off x="1296112" y="1868524"/>
          <a:ext cx="5760649" cy="71906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31708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定期查毒、杀毒</a:t>
          </a:r>
          <a:endParaRPr lang="zh-CN" altLang="en-US" sz="1800" kern="1200" dirty="0">
            <a:latin typeface="黑体" pitchFamily="2" charset="-122"/>
            <a:ea typeface="黑体" pitchFamily="2" charset="-122"/>
          </a:endParaRPr>
        </a:p>
      </dsp:txBody>
      <dsp:txXfrm rot="10800000">
        <a:off x="1475878" y="1868524"/>
        <a:ext cx="5580883" cy="719063"/>
      </dsp:txXfrm>
    </dsp:sp>
    <dsp:sp modelId="{2DAE7632-117E-4D7E-823E-A4B5FF60457E}">
      <dsp:nvSpPr>
        <dsp:cNvPr id="0" name=""/>
        <dsp:cNvSpPr/>
      </dsp:nvSpPr>
      <dsp:spPr>
        <a:xfrm flipH="1">
          <a:off x="1164467" y="2138144"/>
          <a:ext cx="179823" cy="179823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F76AA4-BFA5-4982-A8A6-0C9397FAC312}">
      <dsp:nvSpPr>
        <dsp:cNvPr id="0" name=""/>
        <dsp:cNvSpPr/>
      </dsp:nvSpPr>
      <dsp:spPr>
        <a:xfrm rot="10800000">
          <a:off x="1296112" y="2802233"/>
          <a:ext cx="5760649" cy="71906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31708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个人数据不放在系统盘，并定期备份</a:t>
          </a:r>
          <a:endParaRPr lang="zh-CN" altLang="en-US" sz="1800" kern="1200" dirty="0">
            <a:latin typeface="黑体" pitchFamily="2" charset="-122"/>
            <a:ea typeface="黑体" pitchFamily="2" charset="-122"/>
          </a:endParaRPr>
        </a:p>
      </dsp:txBody>
      <dsp:txXfrm rot="10800000">
        <a:off x="1475878" y="2802233"/>
        <a:ext cx="5580883" cy="719063"/>
      </dsp:txXfrm>
    </dsp:sp>
    <dsp:sp modelId="{DE885952-FB88-468F-B24E-526984DFD536}">
      <dsp:nvSpPr>
        <dsp:cNvPr id="0" name=""/>
        <dsp:cNvSpPr/>
      </dsp:nvSpPr>
      <dsp:spPr>
        <a:xfrm flipH="1">
          <a:off x="1164467" y="3071853"/>
          <a:ext cx="179823" cy="179823"/>
        </a:xfrm>
        <a:prstGeom prst="ellipse">
          <a:avLst/>
        </a:prstGeom>
        <a:solidFill>
          <a:schemeClr val="accent2">
            <a:tint val="50000"/>
            <a:hueOff val="3752156"/>
            <a:satOff val="-3355"/>
            <a:lumOff val="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5340AA-2157-4974-B412-33533845FDDD}">
      <dsp:nvSpPr>
        <dsp:cNvPr id="0" name=""/>
        <dsp:cNvSpPr/>
      </dsp:nvSpPr>
      <dsp:spPr>
        <a:xfrm rot="10800000">
          <a:off x="1296112" y="3735942"/>
          <a:ext cx="5760649" cy="719063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317087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安全使用移动存储介质（</a:t>
          </a:r>
          <a:r>
            <a:rPr lang="en-US" altLang="en-US" sz="1800" kern="1200" dirty="0" smtClean="0">
              <a:latin typeface="黑体" pitchFamily="2" charset="-122"/>
              <a:ea typeface="黑体" pitchFamily="2" charset="-122"/>
            </a:rPr>
            <a:t>U</a:t>
          </a: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盘、移动硬盘</a:t>
          </a:r>
          <a:r>
            <a:rPr lang="en-US" altLang="en-US" sz="1800" kern="1200" dirty="0" smtClean="0">
              <a:latin typeface="黑体" pitchFamily="2" charset="-122"/>
              <a:ea typeface="黑体" pitchFamily="2" charset="-122"/>
            </a:rPr>
            <a:t>…</a:t>
          </a:r>
          <a:r>
            <a:rPr lang="zh-CN" altLang="en-US" sz="1800" kern="1200" dirty="0" smtClean="0">
              <a:latin typeface="黑体" pitchFamily="2" charset="-122"/>
              <a:ea typeface="黑体" pitchFamily="2" charset="-122"/>
            </a:rPr>
            <a:t>）</a:t>
          </a:r>
          <a:endParaRPr lang="zh-CN" altLang="en-US" sz="1800" kern="1200" dirty="0">
            <a:latin typeface="黑体" pitchFamily="2" charset="-122"/>
            <a:ea typeface="黑体" pitchFamily="2" charset="-122"/>
          </a:endParaRPr>
        </a:p>
      </dsp:txBody>
      <dsp:txXfrm rot="10800000">
        <a:off x="1475878" y="3735942"/>
        <a:ext cx="5580883" cy="719063"/>
      </dsp:txXfrm>
    </dsp:sp>
    <dsp:sp modelId="{1BABAEDF-5D35-4D66-B5EF-8C17546C0E0B}">
      <dsp:nvSpPr>
        <dsp:cNvPr id="0" name=""/>
        <dsp:cNvSpPr/>
      </dsp:nvSpPr>
      <dsp:spPr>
        <a:xfrm flipH="1">
          <a:off x="1164467" y="4005562"/>
          <a:ext cx="179823" cy="179823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B9314006-6169-4BD6-94C5-15AE9AD31880}" type="datetimeFigureOut">
              <a:rPr lang="en-US"/>
              <a:pPr>
                <a:defRPr/>
              </a:pPr>
              <a:t>9/12/2013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E10A512-DE64-4338-87F0-7191120C47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038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pitchFamily="-106" charset="0"/>
                <a:ea typeface="宋体" pitchFamily="-106" charset="-122"/>
                <a:cs typeface="宋体" pitchFamily="-106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-106" charset="0"/>
                <a:ea typeface="宋体" pitchFamily="-106" charset="-122"/>
                <a:cs typeface="宋体" pitchFamily="-106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pitchFamily="-106" charset="0"/>
                <a:ea typeface="宋体" pitchFamily="-106" charset="-122"/>
                <a:cs typeface="宋体" pitchFamily="-106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-106" charset="0"/>
                <a:ea typeface="宋体" pitchFamily="-106" charset="-122"/>
                <a:cs typeface="宋体" pitchFamily="-106" charset="-122"/>
              </a:defRPr>
            </a:lvl1pPr>
          </a:lstStyle>
          <a:p>
            <a:pPr>
              <a:defRPr/>
            </a:pPr>
            <a:fld id="{F5078ECA-C414-4C77-83E9-6CBF4DFDD5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20407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宋体" pitchFamily="-106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043608" y="58614"/>
            <a:ext cx="8028384" cy="6340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58614"/>
            <a:ext cx="8028384" cy="6340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0"/>
            <a:ext cx="7884368" cy="60960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0310103"/>
      </p:ext>
    </p:extLst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2" r:id="rId2"/>
    <p:sldLayoutId id="2147484188" r:id="rId3"/>
    <p:sldLayoutId id="2147484189" r:id="rId4"/>
    <p:sldLayoutId id="2147484190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5" Type="http://schemas.openxmlformats.org/officeDocument/2006/relationships/image" Target="../media/image3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51283" y="5847655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6699"/>
                </a:solidFill>
                <a:latin typeface="隶书" pitchFamily="49" charset="-122"/>
                <a:ea typeface="隶书" pitchFamily="49" charset="-122"/>
              </a:rPr>
              <a:t>吕双欢</a:t>
            </a:r>
            <a:endParaRPr lang="zh-CN" altLang="en-US" sz="2400" dirty="0">
              <a:solidFill>
                <a:srgbClr val="006699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64704"/>
            <a:ext cx="5043988" cy="5550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43608" y="58614"/>
            <a:ext cx="8028384" cy="634082"/>
          </a:xfrm>
        </p:spPr>
        <p:txBody>
          <a:bodyPr/>
          <a:lstStyle/>
          <a:p>
            <a:r>
              <a:rPr lang="en-US" altLang="zh-CN" dirty="0" smtClean="0"/>
              <a:t>1.入网：办理流程</a:t>
            </a:r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267744" y="4077072"/>
            <a:ext cx="2016224" cy="0"/>
          </a:xfrm>
          <a:prstGeom prst="straightConnector1">
            <a:avLst/>
          </a:prstGeom>
          <a:ln w="28575">
            <a:solidFill>
              <a:srgbClr val="FF341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187624" y="3790781"/>
            <a:ext cx="15696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1800" b="0" dirty="0" smtClean="0">
                <a:latin typeface="黑体" pitchFamily="2" charset="-122"/>
                <a:ea typeface="黑体" pitchFamily="2" charset="-122"/>
              </a:rPr>
              <a:t>填写入网申请</a:t>
            </a:r>
          </a:p>
          <a:p>
            <a:r>
              <a:rPr lang="zh-CN" altLang="en-US" sz="1800" b="0" dirty="0" smtClean="0">
                <a:latin typeface="黑体" pitchFamily="2" charset="-122"/>
                <a:ea typeface="黑体" pitchFamily="2" charset="-122"/>
              </a:rPr>
              <a:t>查看缴费金额</a:t>
            </a:r>
            <a:endParaRPr lang="zh-CN" altLang="en-US" sz="1800" b="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31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64704"/>
            <a:ext cx="5043988" cy="5550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箭头连接符 2"/>
          <p:cNvCxnSpPr/>
          <p:nvPr/>
        </p:nvCxnSpPr>
        <p:spPr>
          <a:xfrm>
            <a:off x="2195736" y="2852936"/>
            <a:ext cx="2016224" cy="0"/>
          </a:xfrm>
          <a:prstGeom prst="straightConnector1">
            <a:avLst/>
          </a:prstGeom>
          <a:ln w="28575">
            <a:solidFill>
              <a:srgbClr val="FF341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39552" y="2564904"/>
            <a:ext cx="28799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1800" b="0" dirty="0" smtClean="0">
                <a:latin typeface="黑体" pitchFamily="2" charset="-122"/>
                <a:ea typeface="黑体" pitchFamily="2" charset="-122"/>
              </a:rPr>
              <a:t>下载</a:t>
            </a:r>
            <a:r>
              <a:rPr lang="en-US" altLang="zh-CN" sz="1800" b="0" dirty="0" smtClean="0"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1800" b="0" dirty="0" smtClean="0">
                <a:latin typeface="黑体" pitchFamily="2" charset="-122"/>
                <a:ea typeface="黑体" pitchFamily="2" charset="-122"/>
              </a:rPr>
              <a:t>安装客户端</a:t>
            </a:r>
            <a:endParaRPr lang="en-US" altLang="zh-CN" sz="1800" b="0" dirty="0" smtClean="0"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sz="1800" b="0" dirty="0" smtClean="0">
                <a:latin typeface="黑体" pitchFamily="2" charset="-122"/>
                <a:ea typeface="黑体" pitchFamily="2" charset="-122"/>
              </a:rPr>
              <a:t>输入账号密码，登录上网</a:t>
            </a:r>
            <a:endParaRPr lang="zh-CN" altLang="en-US" sz="1800" b="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043608" y="58614"/>
            <a:ext cx="8028384" cy="634082"/>
          </a:xfrm>
        </p:spPr>
        <p:txBody>
          <a:bodyPr/>
          <a:lstStyle/>
          <a:p>
            <a:r>
              <a:rPr lang="en-US" altLang="zh-CN" dirty="0" smtClean="0"/>
              <a:t>1.入网：办理流程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17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64704"/>
            <a:ext cx="5043988" cy="5550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67544" y="1811773"/>
            <a:ext cx="3312368" cy="3168352"/>
            <a:chOff x="107504" y="1556792"/>
            <a:chExt cx="3312368" cy="3168352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07504" y="2112121"/>
              <a:ext cx="3312368" cy="261302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ct val="130000"/>
                </a:lnSpc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维护时间：报障当天</a:t>
              </a:r>
              <a:endParaRPr lang="en-US" altLang="zh-CN" sz="18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  <a:p>
              <a:pPr marL="342900" indent="-342900">
                <a:lnSpc>
                  <a:spcPct val="130000"/>
                </a:lnSpc>
              </a:pPr>
              <a:r>
                <a:rPr lang="en-US" altLang="zh-CN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         </a:t>
              </a:r>
              <a:r>
                <a:rPr lang="zh-CN" altLang="en-US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中午或晚上</a:t>
              </a:r>
              <a:endParaRPr lang="en-US" altLang="zh-CN" sz="18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  <a:p>
              <a:pPr marL="342900" indent="-342900">
                <a:lnSpc>
                  <a:spcPct val="130000"/>
                </a:lnSpc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报障方式</a:t>
              </a:r>
              <a:endParaRPr lang="en-US" altLang="zh-CN" sz="18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  <a:p>
              <a:pPr marL="800100" lvl="1" indent="-342900">
                <a:lnSpc>
                  <a:spcPct val="130000"/>
                </a:lnSpc>
                <a:buFont typeface="Arial" pitchFamily="34" charset="0"/>
                <a:buChar char="•"/>
              </a:pPr>
              <a:r>
                <a:rPr lang="zh-CN" altLang="en-US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电话：</a:t>
              </a:r>
              <a:r>
                <a:rPr lang="en-US" altLang="zh-CN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85220304</a:t>
              </a:r>
            </a:p>
            <a:p>
              <a:pPr marL="800100" lvl="1" indent="-342900">
                <a:lnSpc>
                  <a:spcPct val="130000"/>
                </a:lnSpc>
              </a:pPr>
              <a:r>
                <a:rPr lang="en-US" altLang="zh-CN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        85220305</a:t>
              </a:r>
            </a:p>
            <a:p>
              <a:pPr marL="800100" lvl="1" indent="-342900">
                <a:lnSpc>
                  <a:spcPct val="130000"/>
                </a:lnSpc>
                <a:buFont typeface="Arial" pitchFamily="34" charset="0"/>
                <a:buChar char="•"/>
              </a:pPr>
              <a:r>
                <a:rPr lang="zh-CN" altLang="en-US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时间：</a:t>
              </a:r>
              <a:r>
                <a:rPr lang="en-US" altLang="zh-CN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8:00-21:30</a:t>
              </a:r>
            </a:p>
            <a:p>
              <a:pPr marL="800100" lvl="1" indent="-342900">
                <a:lnSpc>
                  <a:spcPct val="130000"/>
                </a:lnSpc>
                <a:buFont typeface="Arial" pitchFamily="34" charset="0"/>
                <a:buChar char="•"/>
              </a:pPr>
              <a:r>
                <a:rPr lang="zh-CN" altLang="en-US" sz="18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网络报障</a:t>
              </a:r>
              <a:endParaRPr lang="en-US" altLang="zh-CN" sz="1800" b="0" spc="300" dirty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7504" y="1556792"/>
              <a:ext cx="3024336" cy="46166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2400" b="0" dirty="0" smtClean="0">
                  <a:latin typeface="黑体" pitchFamily="2" charset="-122"/>
                  <a:ea typeface="黑体" pitchFamily="2" charset="-122"/>
                </a:rPr>
                <a:t>维护</a:t>
              </a:r>
              <a:endParaRPr lang="zh-CN" altLang="en-US" sz="2400" b="0" dirty="0"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1043608" y="58614"/>
            <a:ext cx="8028384" cy="634082"/>
          </a:xfrm>
        </p:spPr>
        <p:txBody>
          <a:bodyPr/>
          <a:lstStyle/>
          <a:p>
            <a:r>
              <a:rPr lang="en-US" altLang="zh-CN" dirty="0" smtClean="0"/>
              <a:t>1.入网：维护</a:t>
            </a:r>
            <a:endParaRPr lang="zh-CN" altLang="en-US" dirty="0"/>
          </a:p>
        </p:txBody>
      </p:sp>
      <p:cxnSp>
        <p:nvCxnSpPr>
          <p:cNvPr id="3" name="直接箭头连接符 2"/>
          <p:cNvCxnSpPr/>
          <p:nvPr/>
        </p:nvCxnSpPr>
        <p:spPr>
          <a:xfrm>
            <a:off x="2483768" y="4692093"/>
            <a:ext cx="1728192" cy="0"/>
          </a:xfrm>
          <a:prstGeom prst="straightConnector1">
            <a:avLst/>
          </a:prstGeom>
          <a:ln w="28575">
            <a:solidFill>
              <a:srgbClr val="FF341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7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校园网资源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913633"/>
              </p:ext>
            </p:extLst>
          </p:nvPr>
        </p:nvGraphicFramePr>
        <p:xfrm>
          <a:off x="1115616" y="1196753"/>
          <a:ext cx="7704856" cy="512849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152127"/>
                <a:gridCol w="2160240"/>
                <a:gridCol w="2736304"/>
                <a:gridCol w="1656185"/>
              </a:tblGrid>
              <a:tr h="30313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类别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Times New Roman"/>
                      </a:endParaRPr>
                    </a:p>
                  </a:txBody>
                  <a:tcPr marL="7425" marR="7425" marT="7425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说明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Times New Roman"/>
                      </a:endParaRPr>
                    </a:p>
                  </a:txBody>
                  <a:tcPr marL="7425" marR="7425" marT="7425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域名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Times New Roman"/>
                      </a:endParaRPr>
                    </a:p>
                  </a:txBody>
                  <a:tcPr marL="7425" marR="7425" marT="7425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备注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Times New Roman"/>
                      </a:endParaRPr>
                    </a:p>
                  </a:txBody>
                  <a:tcPr marL="7425" marR="7425" marT="7425" marB="0" anchor="ctr">
                    <a:solidFill>
                      <a:srgbClr val="99CCFF"/>
                    </a:solidFill>
                  </a:tcPr>
                </a:tc>
              </a:tr>
              <a:tr h="273542">
                <a:tc rowSpan="6"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学习类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 anchorCtr="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学校主页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www.jnu.edu.cn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735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研究生院主页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>
                          <a:effectLst/>
                          <a:latin typeface="黑体" pitchFamily="2" charset="-122"/>
                          <a:ea typeface="黑体" pitchFamily="2" charset="-122"/>
                        </a:rPr>
                        <a:t>gs.jnu.edu.cn</a:t>
                      </a:r>
                      <a:endParaRPr lang="en-US" sz="1500" b="0" kern="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735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图书馆主页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lib.jnu.edu.cn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735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学生邮箱系统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stu.jnu.edu.cn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4487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暨南学习在线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cai.jnu.edu.cn</a:t>
                      </a:r>
                    </a:p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 smtClean="0">
                          <a:solidFill>
                            <a:schemeClr val="dk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cs typeface="+mn-cs"/>
                        </a:rPr>
                        <a:t>study.jnu.edu.cn</a:t>
                      </a:r>
                      <a:endParaRPr lang="en-US" sz="1500" b="0" kern="100" dirty="0">
                        <a:solidFill>
                          <a:schemeClr val="dk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735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个人信息门户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portal.jnu.edu.cn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1027588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科研类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 anchorCtr="1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高性能计算平台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hpc.jnu.edu.cn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由</a:t>
                      </a:r>
                      <a:r>
                        <a:rPr lang="en-US" altLang="zh-CN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20</a:t>
                      </a:r>
                      <a:r>
                        <a:rPr lang="zh-CN" altLang="en-US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个刀片服务器组成，共</a:t>
                      </a:r>
                      <a:r>
                        <a:rPr lang="en-US" altLang="zh-CN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480</a:t>
                      </a:r>
                      <a:r>
                        <a:rPr lang="zh-CN" altLang="en-US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个核，</a:t>
                      </a:r>
                      <a:r>
                        <a:rPr lang="en-US" altLang="zh-CN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960G</a:t>
                      </a:r>
                      <a:r>
                        <a:rPr lang="zh-CN" altLang="en-US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内存，存储空间总量</a:t>
                      </a:r>
                      <a:r>
                        <a:rPr lang="en-US" altLang="zh-CN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26T</a:t>
                      </a:r>
                      <a:r>
                        <a:rPr lang="zh-CN" altLang="en-US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，计算理论峰值达</a:t>
                      </a:r>
                      <a:r>
                        <a:rPr lang="en-US" altLang="zh-CN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4.27</a:t>
                      </a:r>
                      <a:r>
                        <a:rPr lang="zh-CN" altLang="en-US" sz="1200" b="0" kern="100" dirty="0" smtClean="0">
                          <a:effectLst/>
                          <a:latin typeface="黑体" pitchFamily="2" charset="-122"/>
                          <a:ea typeface="黑体" pitchFamily="2" charset="-122"/>
                        </a:rPr>
                        <a:t>万亿次。</a:t>
                      </a:r>
                      <a:endParaRPr lang="zh-CN" altLang="en-US" sz="12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404782">
                <a:tc rowSpan="7"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8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生活类</a:t>
                      </a:r>
                      <a:endParaRPr lang="zh-CN" altLang="en-US" sz="1800" b="0" kern="100" dirty="0">
                        <a:solidFill>
                          <a:schemeClr val="lt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 anchorCtr="1">
                    <a:solidFill>
                      <a:srgbClr val="99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视频点播、直播系统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tv.jnu.edu.cn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需使用</a:t>
                      </a:r>
                      <a:r>
                        <a:rPr lang="en-US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IPv6</a:t>
                      </a:r>
                      <a:endParaRPr lang="en-US" sz="12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53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vod.jnu.edu.cn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2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53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 smtClean="0">
                          <a:solidFill>
                            <a:schemeClr val="dk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cs typeface="+mn-cs"/>
                        </a:rPr>
                        <a:t>stv.jnu.edu.cn</a:t>
                      </a:r>
                      <a:endParaRPr lang="en-US" sz="1500" b="0" kern="100" dirty="0">
                        <a:solidFill>
                          <a:schemeClr val="dk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0" kern="100" dirty="0" smtClean="0">
                          <a:solidFill>
                            <a:schemeClr val="dk1"/>
                          </a:solidFill>
                          <a:effectLst/>
                          <a:latin typeface="黑体" pitchFamily="2" charset="-122"/>
                          <a:ea typeface="黑体" pitchFamily="2" charset="-122"/>
                          <a:cs typeface="+mn-cs"/>
                        </a:rPr>
                        <a:t>多种境外节目</a:t>
                      </a:r>
                      <a:endParaRPr lang="zh-CN" altLang="en-US" sz="1200" b="0" kern="100" dirty="0">
                        <a:solidFill>
                          <a:schemeClr val="dk1"/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735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资源共享、交换平台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ftp://ftp.jnu.edu.cn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2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53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ftp://share.jnu.edu.cn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使用</a:t>
                      </a:r>
                      <a:r>
                        <a:rPr lang="en-US" altLang="zh-CN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IPv6</a:t>
                      </a:r>
                      <a:r>
                        <a:rPr lang="zh-CN" altLang="en-US" sz="12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下载速度更快</a:t>
                      </a:r>
                      <a:endParaRPr lang="zh-CN" altLang="en-US" sz="12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533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ftp://ftphd.jnu.edu.cn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  <a:tr h="2735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学生论坛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457200" lvl="1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bbs.jnustu.net</a:t>
                      </a:r>
                      <a:endParaRPr 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CN" altLang="en-US" sz="1500" b="0" kern="100" dirty="0">
                          <a:effectLst/>
                          <a:latin typeface="黑体" pitchFamily="2" charset="-122"/>
                          <a:ea typeface="黑体" pitchFamily="2" charset="-122"/>
                        </a:rPr>
                        <a:t>　</a:t>
                      </a:r>
                      <a:endParaRPr lang="zh-CN" altLang="en-US" sz="1500" b="0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黑体" pitchFamily="2" charset="-122"/>
                        <a:ea typeface="黑体" pitchFamily="2" charset="-122"/>
                        <a:cs typeface="+mn-cs"/>
                      </a:endParaRPr>
                    </a:p>
                  </a:txBody>
                  <a:tcPr marL="7425" marR="7425" marT="74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693" y="1772816"/>
            <a:ext cx="5117571" cy="44542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106"/>
          <p:cNvSpPr>
            <a:spLocks noChangeArrowheads="1"/>
          </p:cNvSpPr>
          <p:nvPr/>
        </p:nvSpPr>
        <p:spPr bwMode="auto">
          <a:xfrm>
            <a:off x="1547664" y="908720"/>
            <a:ext cx="7596336" cy="5429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</a:gra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 rIns="0" anchor="ctr"/>
          <a:lstStyle/>
          <a:p>
            <a:r>
              <a:rPr lang="zh-CN" altLang="en-US" sz="2300" dirty="0">
                <a:solidFill>
                  <a:srgbClr val="000000"/>
                </a:solidFill>
                <a:ea typeface="黑体" pitchFamily="49" charset="-122"/>
              </a:rPr>
              <a:t>　</a:t>
            </a:r>
            <a:r>
              <a:rPr lang="zh-CN" altLang="en-US" sz="2400" dirty="0" smtClean="0">
                <a:ea typeface="黑体" pitchFamily="49" charset="-122"/>
              </a:rPr>
              <a:t>网络教学平台</a:t>
            </a:r>
            <a:r>
              <a:rPr lang="en-US" altLang="zh-CN" sz="2400" dirty="0" smtClean="0">
                <a:ea typeface="黑体" pitchFamily="49" charset="-122"/>
              </a:rPr>
              <a:t>	</a:t>
            </a:r>
            <a:r>
              <a:rPr lang="en-US" altLang="zh-CN" sz="2400" dirty="0" smtClean="0">
                <a:ea typeface="黑体" pitchFamily="49" charset="-122"/>
              </a:rPr>
              <a:t>http://study.jnu.edu.cn</a:t>
            </a:r>
            <a:endParaRPr lang="zh-CN" altLang="en-US" dirty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4" name="Oval 107"/>
          <p:cNvSpPr>
            <a:spLocks noChangeArrowheads="1"/>
          </p:cNvSpPr>
          <p:nvPr/>
        </p:nvSpPr>
        <p:spPr bwMode="auto">
          <a:xfrm>
            <a:off x="1706175" y="1115095"/>
            <a:ext cx="161245" cy="174625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chemeClr val="bg1"/>
              </a:gs>
            </a:gsLst>
            <a:lin ang="2700000" scaled="1"/>
          </a:gradFill>
          <a:ln w="12700">
            <a:solidFill>
              <a:srgbClr val="FF9933"/>
            </a:solidFill>
            <a:round/>
            <a:headEnd/>
            <a:tailEnd/>
          </a:ln>
        </p:spPr>
        <p:txBody>
          <a:bodyPr rIns="0" anchor="ctr"/>
          <a:lstStyle/>
          <a:p>
            <a:endParaRPr lang="zh-CN" altLang="en-US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5" name="标题 2"/>
          <p:cNvSpPr txBox="1">
            <a:spLocks/>
          </p:cNvSpPr>
          <p:nvPr/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校园网资源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2460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宽带多媒体2副本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581128"/>
            <a:ext cx="1908268" cy="1793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83171" y="2276872"/>
            <a:ext cx="4160837" cy="864097"/>
            <a:chOff x="1428728" y="2032660"/>
            <a:chExt cx="3929132" cy="923645"/>
          </a:xfrm>
        </p:grpSpPr>
        <p:sp>
          <p:nvSpPr>
            <p:cNvPr id="15" name="矩形 14"/>
            <p:cNvSpPr/>
            <p:nvPr/>
          </p:nvSpPr>
          <p:spPr>
            <a:xfrm>
              <a:off x="1428728" y="2032660"/>
              <a:ext cx="3929132" cy="923645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rgbClr val="FFFFCC"/>
                </a:gs>
              </a:gsLst>
              <a:path path="circle">
                <a:fillToRect l="100000" t="100000"/>
              </a:path>
              <a:tileRect r="-100000" b="-100000"/>
            </a:gradFill>
            <a:ln w="38100" cap="flat" cmpd="sng" algn="ctr">
              <a:solidFill>
                <a:srgbClr val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1496726" y="2232891"/>
              <a:ext cx="3603898" cy="690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A21300"/>
                </a:buClr>
                <a:buSzPct val="80000"/>
                <a:buFont typeface="Wingdings" pitchFamily="2" charset="2"/>
                <a:buChar char="u"/>
                <a:defRPr/>
              </a:pPr>
              <a:r>
                <a:rPr lang="en-US" altLang="zh-CN" sz="1800" b="0" kern="0" dirty="0" smtClean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 27</a:t>
              </a:r>
              <a:r>
                <a:rPr lang="zh-CN" altLang="en-US" sz="1800" b="0" kern="0" dirty="0" smtClean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套</a:t>
              </a:r>
              <a:r>
                <a:rPr lang="zh-CN" altLang="en-US" sz="1800" b="0" kern="0" dirty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免注册频道</a:t>
              </a:r>
              <a:r>
                <a:rPr lang="zh-CN" altLang="en-US" sz="1800" b="0" kern="0" dirty="0" smtClean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节目</a:t>
              </a:r>
              <a:endParaRPr lang="en-US" altLang="zh-CN" sz="1800" b="0" kern="0" dirty="0" smtClean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A21300"/>
                </a:buClr>
                <a:buSzPct val="80000"/>
                <a:buFont typeface="Wingdings" pitchFamily="2" charset="2"/>
                <a:buChar char="u"/>
                <a:defRPr/>
              </a:pPr>
              <a:r>
                <a:rPr lang="en-US" altLang="zh-CN" sz="1800" b="0" kern="0" dirty="0" smtClean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 5套</a:t>
              </a:r>
              <a:r>
                <a:rPr lang="zh-CN" altLang="en-US" sz="1800" b="0" kern="0" dirty="0" smtClean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注册</a:t>
              </a:r>
              <a:r>
                <a:rPr lang="zh-CN" altLang="en-US" sz="1800" b="0" kern="0" dirty="0">
                  <a:solidFill>
                    <a:sysClr val="windowText" lastClr="000000"/>
                  </a:solidFill>
                  <a:latin typeface="黑体" pitchFamily="2" charset="-122"/>
                  <a:ea typeface="黑体" pitchFamily="2" charset="-122"/>
                </a:rPr>
                <a:t>（加密）频道节目 </a:t>
              </a:r>
            </a:p>
          </p:txBody>
        </p:sp>
      </p:grpSp>
      <p:grpSp>
        <p:nvGrpSpPr>
          <p:cNvPr id="5" name="组合 24"/>
          <p:cNvGrpSpPr>
            <a:grpSpLocks/>
          </p:cNvGrpSpPr>
          <p:nvPr/>
        </p:nvGrpSpPr>
        <p:grpSpPr bwMode="auto">
          <a:xfrm>
            <a:off x="1547664" y="908720"/>
            <a:ext cx="7596336" cy="542925"/>
            <a:chOff x="877888" y="1146175"/>
            <a:chExt cx="5062544" cy="542925"/>
          </a:xfrm>
        </p:grpSpPr>
        <p:sp>
          <p:nvSpPr>
            <p:cNvPr id="20490" name="AutoShape 106"/>
            <p:cNvSpPr>
              <a:spLocks noChangeArrowheads="1"/>
            </p:cNvSpPr>
            <p:nvPr/>
          </p:nvSpPr>
          <p:spPr bwMode="auto">
            <a:xfrm>
              <a:off x="877888" y="1146175"/>
              <a:ext cx="5062544" cy="5429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CCFFFF"/>
                </a:gs>
              </a:gsLst>
              <a:lin ang="5400000" scaled="1"/>
            </a:gra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 rIns="0" anchor="ctr"/>
            <a:lstStyle/>
            <a:p>
              <a:r>
                <a:rPr lang="zh-CN" altLang="en-US" sz="2300" dirty="0">
                  <a:solidFill>
                    <a:srgbClr val="000000"/>
                  </a:solidFill>
                  <a:ea typeface="黑体" pitchFamily="49" charset="-122"/>
                </a:rPr>
                <a:t>　</a:t>
              </a:r>
              <a:r>
                <a:rPr lang="zh-CN" altLang="en-US" sz="2400" dirty="0" smtClean="0">
                  <a:ea typeface="黑体" pitchFamily="49" charset="-122"/>
                </a:rPr>
                <a:t>卫星</a:t>
              </a:r>
              <a:r>
                <a:rPr lang="zh-CN" altLang="en-US" sz="2400" dirty="0">
                  <a:ea typeface="黑体" pitchFamily="49" charset="-122"/>
                </a:rPr>
                <a:t>宽带多媒体教学</a:t>
              </a:r>
              <a:r>
                <a:rPr lang="zh-CN" altLang="en-US" sz="2400" dirty="0" smtClean="0">
                  <a:ea typeface="黑体" pitchFamily="49" charset="-122"/>
                </a:rPr>
                <a:t>系统    </a:t>
              </a:r>
              <a:r>
                <a:rPr lang="en-US" altLang="zh-CN" sz="2400" dirty="0" smtClean="0">
                  <a:ea typeface="黑体" pitchFamily="49" charset="-122"/>
                </a:rPr>
                <a:t>http://stv.jnu.edu.cn</a:t>
              </a:r>
              <a:endParaRPr lang="zh-CN" altLang="en-US" dirty="0">
                <a:solidFill>
                  <a:srgbClr val="000000"/>
                </a:solidFill>
                <a:ea typeface="黑体" pitchFamily="49" charset="-122"/>
              </a:endParaRPr>
            </a:p>
          </p:txBody>
        </p:sp>
        <p:sp>
          <p:nvSpPr>
            <p:cNvPr id="20491" name="Oval 107"/>
            <p:cNvSpPr>
              <a:spLocks noChangeArrowheads="1"/>
            </p:cNvSpPr>
            <p:nvPr/>
          </p:nvSpPr>
          <p:spPr bwMode="auto">
            <a:xfrm>
              <a:off x="983527" y="1352550"/>
              <a:ext cx="107461" cy="174625"/>
            </a:xfrm>
            <a:prstGeom prst="ellipse">
              <a:avLst/>
            </a:prstGeom>
            <a:gradFill rotWithShape="1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2700000" scaled="1"/>
            </a:gradFill>
            <a:ln w="12700">
              <a:solidFill>
                <a:srgbClr val="FF9933"/>
              </a:solidFill>
              <a:round/>
              <a:headEnd/>
              <a:tailEnd/>
            </a:ln>
          </p:spPr>
          <p:txBody>
            <a:bodyPr rIns="0" anchor="ctr"/>
            <a:lstStyle/>
            <a:p>
              <a:endParaRPr lang="zh-CN" altLang="en-US">
                <a:solidFill>
                  <a:srgbClr val="000000"/>
                </a:solidFill>
                <a:ea typeface="黑体" pitchFamily="49" charset="-122"/>
              </a:endParaRPr>
            </a:p>
          </p:txBody>
        </p:sp>
      </p:grpSp>
      <p:pic>
        <p:nvPicPr>
          <p:cNvPr id="17" name="图片 16" descr="未标题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4248472" cy="20882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18" name="标题 2"/>
          <p:cNvSpPr txBox="1">
            <a:spLocks/>
          </p:cNvSpPr>
          <p:nvPr/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校园网资源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j-cs"/>
            </a:endParaRPr>
          </a:p>
        </p:txBody>
      </p:sp>
      <p:graphicFrame>
        <p:nvGraphicFramePr>
          <p:cNvPr id="1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099208"/>
              </p:ext>
            </p:extLst>
          </p:nvPr>
        </p:nvGraphicFramePr>
        <p:xfrm>
          <a:off x="76726" y="3645026"/>
          <a:ext cx="7159570" cy="273630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{08FB837D-C827-4EFA-A057-4D05807E0F7C}</a:tableStyleId>
              </a:tblPr>
              <a:tblGrid>
                <a:gridCol w="3674823"/>
                <a:gridCol w="3484747"/>
              </a:tblGrid>
              <a:tr h="429782">
                <a:tc>
                  <a:txBody>
                    <a:bodyPr/>
                    <a:lstStyle/>
                    <a:p>
                      <a:pPr indent="0" algn="just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美国有线电视新闻网CNN（英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latin typeface="黑体" pitchFamily="2" charset="-122"/>
                          <a:ea typeface="黑体" pitchFamily="2" charset="-122"/>
                        </a:rPr>
                        <a:t>国家地理亚洲频道NGC</a:t>
                      </a:r>
                      <a:r>
                        <a:rPr lang="en-US" sz="1500" dirty="0">
                          <a:latin typeface="黑体" pitchFamily="2" charset="-122"/>
                          <a:ea typeface="黑体" pitchFamily="2" charset="-122"/>
                        </a:rPr>
                        <a:t> </a:t>
                      </a:r>
                      <a:r>
                        <a:rPr lang="en-US" sz="1500" dirty="0" err="1">
                          <a:latin typeface="黑体" pitchFamily="2" charset="-122"/>
                          <a:ea typeface="黑体" pitchFamily="2" charset="-122"/>
                        </a:rPr>
                        <a:t>Asia（英</a:t>
                      </a:r>
                      <a:r>
                        <a:rPr lang="en-US" sz="15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76059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英国广播公司亚太财经频道CNBC（英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日本广播协会娱乐电视频道</a:t>
                      </a: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NHK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7376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中央电视台</a:t>
                      </a:r>
                      <a:r>
                        <a:rPr lang="en-US" sz="1500" kern="100" dirty="0">
                          <a:latin typeface="黑体" pitchFamily="2" charset="-122"/>
                          <a:ea typeface="黑体" pitchFamily="2" charset="-122"/>
                        </a:rPr>
                        <a:t>—</a:t>
                      </a: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俄语频道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中央电视台</a:t>
                      </a:r>
                      <a:r>
                        <a:rPr lang="en-US" sz="1500" kern="100" dirty="0">
                          <a:latin typeface="黑体" pitchFamily="2" charset="-122"/>
                          <a:ea typeface="黑体" pitchFamily="2" charset="-122"/>
                        </a:rPr>
                        <a:t>—</a:t>
                      </a: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西班牙语频道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43208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中央电视台</a:t>
                      </a:r>
                      <a:r>
                        <a:rPr lang="en-US" sz="1500" kern="100" dirty="0">
                          <a:latin typeface="黑体" pitchFamily="2" charset="-122"/>
                          <a:ea typeface="黑体" pitchFamily="2" charset="-122"/>
                        </a:rPr>
                        <a:t>—</a:t>
                      </a: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英语频道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澳大利亚广播公司（英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77098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BBC</a:t>
                      </a: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全球新闻（英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u="none" strike="noStrike" kern="100" dirty="0" smtClean="0">
                          <a:latin typeface="黑体" pitchFamily="2" charset="-122"/>
                          <a:ea typeface="黑体" pitchFamily="2" charset="-122"/>
                        </a:rPr>
                        <a:t>TV5</a:t>
                      </a:r>
                      <a:r>
                        <a:rPr lang="en-US" sz="1500" u="none" strike="noStrike" kern="100" dirty="0">
                          <a:latin typeface="黑体" pitchFamily="2" charset="-122"/>
                          <a:ea typeface="黑体" pitchFamily="2" charset="-122"/>
                        </a:rPr>
                        <a:t>法国电视台</a:t>
                      </a:r>
                      <a:r>
                        <a:rPr lang="en-US" sz="1500" kern="100" dirty="0">
                          <a:latin typeface="黑体" pitchFamily="2" charset="-122"/>
                          <a:ea typeface="黑体" pitchFamily="2" charset="-122"/>
                        </a:rPr>
                        <a:t>（法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7376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法国时尚电视台</a:t>
                      </a: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（法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en-US" sz="1500" kern="100" dirty="0" err="1" smtClean="0">
                          <a:latin typeface="黑体" pitchFamily="2" charset="-122"/>
                          <a:ea typeface="黑体" pitchFamily="2" charset="-122"/>
                        </a:rPr>
                        <a:t>凤凰卫视资讯台</a:t>
                      </a:r>
                      <a:r>
                        <a:rPr lang="en-US" sz="1500" kern="100" dirty="0" err="1">
                          <a:latin typeface="黑体" pitchFamily="2" charset="-122"/>
                          <a:ea typeface="黑体" pitchFamily="2" charset="-122"/>
                        </a:rPr>
                        <a:t>（中文</a:t>
                      </a: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）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73761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     ……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en-US" sz="1500" kern="100" dirty="0" smtClean="0">
                          <a:latin typeface="黑体" pitchFamily="2" charset="-122"/>
                          <a:ea typeface="黑体" pitchFamily="2" charset="-122"/>
                        </a:rPr>
                        <a:t>     …… </a:t>
                      </a:r>
                      <a:endParaRPr lang="en-US" sz="1500" kern="1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pSp>
        <p:nvGrpSpPr>
          <p:cNvPr id="14" name="组合 24"/>
          <p:cNvGrpSpPr/>
          <p:nvPr/>
        </p:nvGrpSpPr>
        <p:grpSpPr>
          <a:xfrm>
            <a:off x="2488704" y="3789040"/>
            <a:ext cx="4726893" cy="2209345"/>
            <a:chOff x="4288904" y="2197621"/>
            <a:chExt cx="4726893" cy="2533320"/>
          </a:xfrm>
        </p:grpSpPr>
        <p:pic>
          <p:nvPicPr>
            <p:cNvPr id="19" name="图片 13" descr="789.jpg"/>
            <p:cNvPicPr>
              <a:picLocks noChangeAspect="1" noChangeArrowheads="1"/>
            </p:cNvPicPr>
            <p:nvPr/>
          </p:nvPicPr>
          <p:blipFill>
            <a:blip r:embed="rId4" cstate="print"/>
            <a:srcRect t="36404"/>
            <a:stretch>
              <a:fillRect/>
            </a:stretch>
          </p:blipFill>
          <p:spPr bwMode="auto">
            <a:xfrm>
              <a:off x="4936604" y="2197621"/>
              <a:ext cx="571500" cy="295275"/>
            </a:xfrm>
            <a:prstGeom prst="rect">
              <a:avLst/>
            </a:prstGeom>
            <a:noFill/>
          </p:spPr>
        </p:pic>
        <p:pic>
          <p:nvPicPr>
            <p:cNvPr id="20" name="图片 11" descr="567.jpg"/>
            <p:cNvPicPr>
              <a:picLocks noChangeAspect="1" noChangeArrowheads="1"/>
            </p:cNvPicPr>
            <p:nvPr/>
          </p:nvPicPr>
          <p:blipFill>
            <a:blip r:embed="rId5" cstate="print"/>
            <a:srcRect t="11111" b="11111"/>
            <a:stretch>
              <a:fillRect/>
            </a:stretch>
          </p:blipFill>
          <p:spPr bwMode="auto">
            <a:xfrm>
              <a:off x="7956376" y="2204864"/>
              <a:ext cx="1059421" cy="288000"/>
            </a:xfrm>
            <a:prstGeom prst="rect">
              <a:avLst/>
            </a:prstGeom>
            <a:noFill/>
          </p:spPr>
        </p:pic>
        <p:pic>
          <p:nvPicPr>
            <p:cNvPr id="21" name="图片 10" descr="456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08054" y="2610457"/>
              <a:ext cx="400050" cy="304799"/>
            </a:xfrm>
            <a:prstGeom prst="rect">
              <a:avLst/>
            </a:prstGeom>
            <a:noFill/>
          </p:spPr>
        </p:pic>
        <p:pic>
          <p:nvPicPr>
            <p:cNvPr id="22" name="图片 12" descr="678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354888" y="2636912"/>
              <a:ext cx="609600" cy="266700"/>
            </a:xfrm>
            <a:prstGeom prst="rect">
              <a:avLst/>
            </a:prstGeom>
            <a:noFill/>
          </p:spPr>
        </p:pic>
        <p:pic>
          <p:nvPicPr>
            <p:cNvPr id="23" name="图片 6" descr="234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88929" y="3068960"/>
              <a:ext cx="1019175" cy="247650"/>
            </a:xfrm>
            <a:prstGeom prst="rect">
              <a:avLst/>
            </a:prstGeom>
            <a:noFill/>
          </p:spPr>
        </p:pic>
        <p:pic>
          <p:nvPicPr>
            <p:cNvPr id="24" name="图片 9" descr="345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286695" y="3140992"/>
              <a:ext cx="677793" cy="216000"/>
            </a:xfrm>
            <a:prstGeom prst="rect">
              <a:avLst/>
            </a:prstGeom>
            <a:noFill/>
          </p:spPr>
        </p:pic>
        <p:pic>
          <p:nvPicPr>
            <p:cNvPr id="25" name="图片 4" descr="123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441304" y="3573016"/>
              <a:ext cx="1066800" cy="228600"/>
            </a:xfrm>
            <a:prstGeom prst="rect">
              <a:avLst/>
            </a:prstGeom>
            <a:noFill/>
          </p:spPr>
        </p:pic>
        <p:pic>
          <p:nvPicPr>
            <p:cNvPr id="26" name="图片 36"/>
            <p:cNvPicPr>
              <a:picLocks noChangeAspect="1" noChangeArrowheads="1"/>
            </p:cNvPicPr>
            <p:nvPr/>
          </p:nvPicPr>
          <p:blipFill>
            <a:blip r:embed="rId11" cstate="print"/>
            <a:srcRect l="11172" t="14400" r="8208" b="16800"/>
            <a:stretch>
              <a:fillRect/>
            </a:stretch>
          </p:blipFill>
          <p:spPr bwMode="auto">
            <a:xfrm>
              <a:off x="8064488" y="3501008"/>
              <a:ext cx="900000" cy="328038"/>
            </a:xfrm>
            <a:prstGeom prst="rect">
              <a:avLst/>
            </a:prstGeom>
            <a:noFill/>
          </p:spPr>
        </p:pic>
        <p:pic>
          <p:nvPicPr>
            <p:cNvPr id="27" name="图片 18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288904" y="3963913"/>
              <a:ext cx="1219200" cy="257175"/>
            </a:xfrm>
            <a:prstGeom prst="rect">
              <a:avLst/>
            </a:prstGeom>
            <a:noFill/>
          </p:spPr>
        </p:pic>
        <p:pic>
          <p:nvPicPr>
            <p:cNvPr id="28" name="图片 24"/>
            <p:cNvPicPr>
              <a:picLocks noChangeAspect="1" noChangeArrowheads="1"/>
            </p:cNvPicPr>
            <p:nvPr/>
          </p:nvPicPr>
          <p:blipFill>
            <a:blip r:embed="rId13" cstate="print"/>
            <a:srcRect l="17461" t="18750"/>
            <a:stretch>
              <a:fillRect/>
            </a:stretch>
          </p:blipFill>
          <p:spPr bwMode="auto">
            <a:xfrm>
              <a:off x="8088188" y="3988296"/>
              <a:ext cx="876300" cy="304800"/>
            </a:xfrm>
            <a:prstGeom prst="rect">
              <a:avLst/>
            </a:prstGeom>
            <a:noFill/>
          </p:spPr>
        </p:pic>
        <p:pic>
          <p:nvPicPr>
            <p:cNvPr id="29" name="图片 21"/>
            <p:cNvPicPr>
              <a:picLocks noChangeAspect="1" noChangeArrowheads="1"/>
            </p:cNvPicPr>
            <p:nvPr/>
          </p:nvPicPr>
          <p:blipFill>
            <a:blip r:embed="rId14" cstate="print"/>
            <a:srcRect b="11559"/>
            <a:stretch>
              <a:fillRect/>
            </a:stretch>
          </p:blipFill>
          <p:spPr bwMode="auto">
            <a:xfrm>
              <a:off x="5211633" y="4365104"/>
              <a:ext cx="296471" cy="360000"/>
            </a:xfrm>
            <a:prstGeom prst="rect">
              <a:avLst/>
            </a:prstGeom>
            <a:noFill/>
          </p:spPr>
        </p:pic>
        <p:pic>
          <p:nvPicPr>
            <p:cNvPr id="30" name="图片 33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8388488" y="4365104"/>
              <a:ext cx="576000" cy="365837"/>
            </a:xfrm>
            <a:prstGeom prst="rect">
              <a:avLst/>
            </a:prstGeom>
            <a:noFill/>
          </p:spPr>
        </p:pic>
      </p:grpSp>
      <p:grpSp>
        <p:nvGrpSpPr>
          <p:cNvPr id="32" name="组合 31"/>
          <p:cNvGrpSpPr/>
          <p:nvPr/>
        </p:nvGrpSpPr>
        <p:grpSpPr>
          <a:xfrm>
            <a:off x="0" y="3212975"/>
            <a:ext cx="2965995" cy="566575"/>
            <a:chOff x="0" y="3212975"/>
            <a:chExt cx="2965995" cy="566575"/>
          </a:xfrm>
        </p:grpSpPr>
        <p:sp>
          <p:nvSpPr>
            <p:cNvPr id="12" name="右箭头 11"/>
            <p:cNvSpPr/>
            <p:nvPr/>
          </p:nvSpPr>
          <p:spPr bwMode="auto">
            <a:xfrm rot="5400000">
              <a:off x="2390527" y="3105818"/>
              <a:ext cx="468312" cy="682625"/>
            </a:xfrm>
            <a:prstGeom prst="rightArrow">
              <a:avLst>
                <a:gd name="adj1" fmla="val 31348"/>
                <a:gd name="adj2" fmla="val 36010"/>
              </a:avLst>
            </a:prstGeom>
            <a:solidFill>
              <a:srgbClr val="F79646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pic>
          <p:nvPicPr>
            <p:cNvPr id="31" name="Picture 10" descr="Main_img1_up"/>
            <p:cNvPicPr>
              <a:picLocks noChangeAspect="1" noChangeArrowheads="1"/>
            </p:cNvPicPr>
            <p:nvPr/>
          </p:nvPicPr>
          <p:blipFill>
            <a:blip r:embed="rId16" cstate="print">
              <a:lum bright="6000" contrast="30000"/>
            </a:blip>
            <a:srcRect/>
            <a:stretch>
              <a:fillRect/>
            </a:stretch>
          </p:blipFill>
          <p:spPr bwMode="auto">
            <a:xfrm>
              <a:off x="0" y="3356992"/>
              <a:ext cx="434964" cy="422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43808" y="1556792"/>
            <a:ext cx="5576738" cy="2592288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sz="3200" dirty="0" smtClean="0"/>
              <a:t>2.</a:t>
            </a:r>
            <a:r>
              <a:rPr lang="zh-CN" altLang="en-US" sz="3200" dirty="0" smtClean="0"/>
              <a:t>校园网资源：高性能计算平台</a:t>
            </a:r>
            <a:endParaRPr lang="zh-CN" altLang="en-US" sz="3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91042" y="3140968"/>
            <a:ext cx="8473446" cy="2758964"/>
            <a:chOff x="635058" y="3429000"/>
            <a:chExt cx="8473446" cy="2758964"/>
          </a:xfrm>
        </p:grpSpPr>
        <p:pic>
          <p:nvPicPr>
            <p:cNvPr id="5" name="图片 4" descr="DSC_5417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5058" y="3429000"/>
              <a:ext cx="4152966" cy="2758964"/>
            </a:xfrm>
            <a:prstGeom prst="rect">
              <a:avLst/>
            </a:prstGeom>
            <a:ln>
              <a:solidFill>
                <a:srgbClr val="FF9966"/>
              </a:solidFill>
            </a:ln>
          </p:spPr>
        </p:pic>
        <p:pic>
          <p:nvPicPr>
            <p:cNvPr id="6" name="图片 5" descr="DSC_542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57891" y="3429080"/>
              <a:ext cx="4150613" cy="2757400"/>
            </a:xfrm>
            <a:prstGeom prst="rect">
              <a:avLst/>
            </a:prstGeom>
            <a:ln>
              <a:solidFill>
                <a:srgbClr val="FF996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2" name="组合 11"/>
          <p:cNvGrpSpPr/>
          <p:nvPr/>
        </p:nvGrpSpPr>
        <p:grpSpPr>
          <a:xfrm>
            <a:off x="1763688" y="980728"/>
            <a:ext cx="6768752" cy="1580113"/>
            <a:chOff x="1763688" y="980728"/>
            <a:chExt cx="6768752" cy="1580113"/>
          </a:xfrm>
        </p:grpSpPr>
        <p:sp>
          <p:nvSpPr>
            <p:cNvPr id="8" name="矩形 7"/>
            <p:cNvSpPr/>
            <p:nvPr/>
          </p:nvSpPr>
          <p:spPr>
            <a:xfrm>
              <a:off x="2339752" y="1052736"/>
              <a:ext cx="6192688" cy="1508105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altLang="zh-CN" sz="2000" b="0" dirty="0" smtClean="0">
                  <a:latin typeface="黑体" pitchFamily="2" charset="-122"/>
                  <a:ea typeface="黑体" pitchFamily="2" charset="-122"/>
                </a:rPr>
                <a:t>http://</a:t>
              </a:r>
              <a:r>
                <a:rPr lang="en-US" altLang="zh-CN" sz="2000" b="0" kern="100" dirty="0" smtClean="0">
                  <a:latin typeface="黑体" pitchFamily="2" charset="-122"/>
                  <a:ea typeface="黑体" pitchFamily="2" charset="-122"/>
                </a:rPr>
                <a:t>hpc.jnu.edu.cn</a:t>
              </a:r>
            </a:p>
            <a:p>
              <a:endParaRPr lang="en-US" altLang="zh-CN" sz="1800" b="0" kern="100" dirty="0" smtClean="0">
                <a:latin typeface="黑体" pitchFamily="2" charset="-122"/>
                <a:ea typeface="黑体" pitchFamily="2" charset="-122"/>
              </a:endParaRPr>
            </a:p>
            <a:p>
              <a:pPr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 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20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个刀片服务器组成</a:t>
              </a:r>
              <a:endParaRPr lang="en-US" altLang="zh-CN" sz="1800" b="0" dirty="0" smtClean="0">
                <a:latin typeface="黑体" pitchFamily="2" charset="-122"/>
                <a:ea typeface="黑体" pitchFamily="2" charset="-122"/>
              </a:endParaRPr>
            </a:p>
            <a:p>
              <a:pPr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 共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480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个核，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960G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内存，存储空间总量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26T</a:t>
              </a:r>
            </a:p>
            <a:p>
              <a:pPr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 计算理论峰值达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4.27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万亿次。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  </a:t>
              </a:r>
              <a:endParaRPr lang="en-US" altLang="zh-CN" sz="1800" b="0" kern="1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pic>
          <p:nvPicPr>
            <p:cNvPr id="10" name="图片 9" descr="icon9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1763688" y="980728"/>
              <a:ext cx="423863" cy="431800"/>
            </a:xfrm>
            <a:prstGeom prst="rect">
              <a:avLst/>
            </a:prstGeom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2"/>
          <p:cNvSpPr>
            <a:spLocks noGrp="1"/>
          </p:cNvSpPr>
          <p:nvPr>
            <p:ph type="title"/>
          </p:nvPr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53133"/>
            <a:ext cx="6301750" cy="48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02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480720" cy="48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标题 2"/>
          <p:cNvSpPr txBox="1">
            <a:spLocks/>
          </p:cNvSpPr>
          <p:nvPr/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en-US" altLang="zh-CN" sz="3200" smtClean="0"/>
              <a:t>3.</a:t>
            </a:r>
            <a:r>
              <a:rPr lang="zh-CN" altLang="en-US" sz="3200" smtClean="0"/>
              <a:t>信息安全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83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35689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2"/>
          <p:cNvSpPr>
            <a:spLocks noGrp="1"/>
          </p:cNvSpPr>
          <p:nvPr>
            <p:ph type="title"/>
          </p:nvPr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信息安全：手机安全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7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://pic3.nipic.com/20090525/2695164_122804098_2.jpg"/>
          <p:cNvSpPr>
            <a:spLocks noChangeAspect="1" noChangeArrowheads="1"/>
          </p:cNvSpPr>
          <p:nvPr/>
        </p:nvSpPr>
        <p:spPr bwMode="auto">
          <a:xfrm>
            <a:off x="6286500" y="559916"/>
            <a:ext cx="5895975" cy="47148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475656" y="1124744"/>
            <a:ext cx="6768752" cy="4894713"/>
            <a:chOff x="1475656" y="1124744"/>
            <a:chExt cx="6768752" cy="4894713"/>
          </a:xfrm>
        </p:grpSpPr>
        <p:pic>
          <p:nvPicPr>
            <p:cNvPr id="2663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 t="3367"/>
            <a:stretch>
              <a:fillRect/>
            </a:stretch>
          </p:blipFill>
          <p:spPr bwMode="auto">
            <a:xfrm>
              <a:off x="1475656" y="1124744"/>
              <a:ext cx="6768752" cy="4894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3" name="组合 82"/>
            <p:cNvGrpSpPr/>
            <p:nvPr/>
          </p:nvGrpSpPr>
          <p:grpSpPr>
            <a:xfrm>
              <a:off x="1979712" y="1844824"/>
              <a:ext cx="1252047" cy="1252047"/>
              <a:chOff x="4608511" y="2908"/>
              <a:chExt cx="904874" cy="904874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4608511" y="2908"/>
                <a:ext cx="904874" cy="904874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73000">
                    <a:srgbClr val="FFC78F"/>
                  </a:gs>
                </a:gsLst>
                <a:lin ang="21540000" scaled="0"/>
              </a:gradFill>
              <a:ln w="38100" cap="flat" cmpd="sng" algn="ctr">
                <a:solidFill>
                  <a:sysClr val="window" lastClr="FFFFFF"/>
                </a:solidFill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sp>
          <p:sp>
            <p:nvSpPr>
              <p:cNvPr id="97" name="椭圆 4"/>
              <p:cNvSpPr/>
              <p:nvPr/>
            </p:nvSpPr>
            <p:spPr>
              <a:xfrm>
                <a:off x="4741027" y="135424"/>
                <a:ext cx="639842" cy="639842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none" anchor="ctr"/>
              <a:lstStyle/>
              <a:p>
                <a:pPr lvl="0" algn="ctr" defTabSz="977900" eaLnBrk="0" hangingPunct="0">
                  <a:lnSpc>
                    <a:spcPct val="90000"/>
                  </a:lnSpc>
                  <a:defRPr/>
                </a:pPr>
                <a:r>
                  <a:rPr lang="zh-CN" altLang="en-US" sz="3200" dirty="0" smtClean="0">
                    <a:solidFill>
                      <a:srgbClr val="7030A0"/>
                    </a:solidFill>
                    <a:latin typeface="黑体" pitchFamily="2" charset="-122"/>
                    <a:ea typeface="黑体" pitchFamily="2" charset="-122"/>
                  </a:rPr>
                  <a:t>入网</a:t>
                </a:r>
                <a:endParaRPr lang="zh-CN" altLang="en-US" sz="3200" dirty="0">
                  <a:solidFill>
                    <a:srgbClr val="7030A0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sp>
          <p:nvSpPr>
            <p:cNvPr id="106" name="椭圆 4"/>
            <p:cNvSpPr/>
            <p:nvPr/>
          </p:nvSpPr>
          <p:spPr>
            <a:xfrm>
              <a:off x="5004048" y="3925949"/>
              <a:ext cx="1872208" cy="151271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533400">
                <a:spcAft>
                  <a:spcPts val="0"/>
                </a:spcAft>
                <a:defRPr/>
              </a:pPr>
              <a:r>
                <a:rPr lang="zh-CN" altLang="en-US" sz="3600" dirty="0" smtClean="0">
                  <a:ln/>
                  <a:latin typeface="黑体" pitchFamily="2" charset="-122"/>
                  <a:ea typeface="黑体" pitchFamily="2" charset="-122"/>
                  <a:cs typeface="幼圆" pitchFamily="49" charset="-122"/>
                </a:rPr>
                <a:t>校园网 </a:t>
              </a:r>
              <a:endParaRPr lang="zh-CN" altLang="en-US" sz="3600" dirty="0">
                <a:latin typeface="黑体" pitchFamily="2" charset="-122"/>
                <a:ea typeface="黑体" pitchFamily="2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6660232" y="1340768"/>
              <a:ext cx="1252047" cy="1252047"/>
              <a:chOff x="4608511" y="2908"/>
              <a:chExt cx="904874" cy="904874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4608511" y="2908"/>
                <a:ext cx="904874" cy="904874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73000">
                    <a:srgbClr val="FFC78F"/>
                  </a:gs>
                </a:gsLst>
                <a:lin ang="21540000" scaled="0"/>
              </a:gradFill>
              <a:ln w="38100" cap="flat" cmpd="sng" algn="ctr">
                <a:solidFill>
                  <a:sysClr val="window" lastClr="FFFFFF"/>
                </a:solidFill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sp>
          <p:sp>
            <p:nvSpPr>
              <p:cNvPr id="103" name="椭圆 4"/>
              <p:cNvSpPr/>
              <p:nvPr/>
            </p:nvSpPr>
            <p:spPr>
              <a:xfrm>
                <a:off x="4741027" y="135424"/>
                <a:ext cx="639842" cy="639842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none" anchor="ctr"/>
              <a:lstStyle/>
              <a:p>
                <a:pPr lvl="0" algn="ctr" defTabSz="977900" eaLnBrk="0" hangingPunct="0">
                  <a:lnSpc>
                    <a:spcPct val="90000"/>
                  </a:lnSpc>
                  <a:defRPr/>
                </a:pPr>
                <a:r>
                  <a:rPr lang="zh-CN" altLang="en-US" sz="3200" dirty="0" smtClean="0">
                    <a:solidFill>
                      <a:srgbClr val="7030A0"/>
                    </a:solidFill>
                    <a:latin typeface="黑体" pitchFamily="2" charset="-122"/>
                    <a:ea typeface="黑体" pitchFamily="2" charset="-122"/>
                  </a:rPr>
                  <a:t>安全</a:t>
                </a:r>
                <a:endParaRPr lang="zh-CN" altLang="en-US" sz="3200" dirty="0">
                  <a:solidFill>
                    <a:srgbClr val="7030A0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4427984" y="1988840"/>
              <a:ext cx="1252047" cy="1252047"/>
              <a:chOff x="4608511" y="2908"/>
              <a:chExt cx="904874" cy="904874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4608511" y="2908"/>
                <a:ext cx="904874" cy="904874"/>
              </a:xfrm>
              <a:prstGeom prst="ellipse">
                <a:avLst/>
              </a:prstGeom>
              <a:gradFill>
                <a:gsLst>
                  <a:gs pos="0">
                    <a:srgbClr val="FF9933"/>
                  </a:gs>
                  <a:gs pos="73000">
                    <a:srgbClr val="FFC78F"/>
                  </a:gs>
                </a:gsLst>
                <a:lin ang="21540000" scaled="0"/>
              </a:gradFill>
              <a:ln w="38100" cap="flat" cmpd="sng" algn="ctr">
                <a:solidFill>
                  <a:sysClr val="window" lastClr="FFFFFF"/>
                </a:solidFill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sp>
          <p:sp>
            <p:nvSpPr>
              <p:cNvPr id="100" name="椭圆 4"/>
              <p:cNvSpPr/>
              <p:nvPr/>
            </p:nvSpPr>
            <p:spPr>
              <a:xfrm>
                <a:off x="4741027" y="135424"/>
                <a:ext cx="639842" cy="639842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  <a:headEnd/>
                <a:tailE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none" anchor="ctr"/>
              <a:lstStyle/>
              <a:p>
                <a:pPr lvl="0" algn="ctr" defTabSz="977900" eaLnBrk="0" hangingPunct="0">
                  <a:lnSpc>
                    <a:spcPct val="90000"/>
                  </a:lnSpc>
                  <a:defRPr/>
                </a:pPr>
                <a:r>
                  <a:rPr lang="zh-CN" altLang="en-US" sz="3200" dirty="0" smtClean="0">
                    <a:solidFill>
                      <a:srgbClr val="7030A0"/>
                    </a:solidFill>
                    <a:latin typeface="黑体" pitchFamily="2" charset="-122"/>
                    <a:ea typeface="黑体" pitchFamily="2" charset="-122"/>
                  </a:rPr>
                  <a:t>资源</a:t>
                </a:r>
                <a:endParaRPr lang="zh-CN" altLang="en-US" sz="3200" dirty="0">
                  <a:solidFill>
                    <a:srgbClr val="7030A0"/>
                  </a:solidFill>
                  <a:latin typeface="黑体" pitchFamily="2" charset="-122"/>
                  <a:ea typeface="黑体" pitchFamily="2" charset="-122"/>
                </a:endParaRPr>
              </a:p>
            </p:txBody>
          </p:sp>
        </p:grpSp>
      </p:grpSp>
      <p:sp>
        <p:nvSpPr>
          <p:cNvPr id="107" name="标题 1"/>
          <p:cNvSpPr>
            <a:spLocks noGrp="1"/>
          </p:cNvSpPr>
          <p:nvPr>
            <p:ph type="title"/>
          </p:nvPr>
        </p:nvSpPr>
        <p:spPr>
          <a:xfrm>
            <a:off x="1043608" y="58614"/>
            <a:ext cx="8028384" cy="6340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pPr algn="ctr"/>
            <a:r>
              <a:rPr lang="zh-CN" altLang="en-US" dirty="0" smtClean="0"/>
              <a:t>主 要 内 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747367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信息安全：手机安全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57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38117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1403648" y="0"/>
            <a:ext cx="7315200" cy="642938"/>
          </a:xfrm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信息安全：手机安全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789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71550" y="1597248"/>
            <a:ext cx="7632700" cy="4711477"/>
            <a:chOff x="971550" y="1597248"/>
            <a:chExt cx="7632700" cy="4711477"/>
          </a:xfrm>
        </p:grpSpPr>
        <p:sp>
          <p:nvSpPr>
            <p:cNvPr id="5" name="椭圆 4"/>
            <p:cNvSpPr/>
            <p:nvPr/>
          </p:nvSpPr>
          <p:spPr>
            <a:xfrm>
              <a:off x="971550" y="3284538"/>
              <a:ext cx="7632700" cy="3024187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9900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ea typeface="黑体" pitchFamily="2" charset="-122"/>
              </a:endParaRPr>
            </a:p>
          </p:txBody>
        </p:sp>
        <p:graphicFrame>
          <p:nvGraphicFramePr>
            <p:cNvPr id="4" name="图示 3"/>
            <p:cNvGraphicFramePr/>
            <p:nvPr/>
          </p:nvGraphicFramePr>
          <p:xfrm>
            <a:off x="1524000" y="1597248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6" name="标题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信息安全：信息泄露风险</a:t>
            </a:r>
            <a:br>
              <a:rPr lang="zh-CN" altLang="en-US" sz="3200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信息安全：安全防范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27584" y="1196752"/>
            <a:ext cx="7488832" cy="4824637"/>
            <a:chOff x="827584" y="1196752"/>
            <a:chExt cx="7488832" cy="4824637"/>
          </a:xfrm>
        </p:grpSpPr>
        <p:sp>
          <p:nvSpPr>
            <p:cNvPr id="11" name="椭圆 10"/>
            <p:cNvSpPr/>
            <p:nvPr/>
          </p:nvSpPr>
          <p:spPr>
            <a:xfrm>
              <a:off x="1979712" y="1196752"/>
              <a:ext cx="1224136" cy="4824637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aphicFrame>
          <p:nvGraphicFramePr>
            <p:cNvPr id="4" name="图示 3"/>
            <p:cNvGraphicFramePr/>
            <p:nvPr/>
          </p:nvGraphicFramePr>
          <p:xfrm>
            <a:off x="827584" y="1484784"/>
            <a:ext cx="7488832" cy="44561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6" name="Picture 9" descr="Main_img1_up"/>
            <p:cNvPicPr preferRelativeResize="0">
              <a:picLocks noChangeArrowheads="1"/>
            </p:cNvPicPr>
            <p:nvPr/>
          </p:nvPicPr>
          <p:blipFill>
            <a:blip r:embed="rId7" cstate="print">
              <a:lum bright="6000" contrast="30000"/>
            </a:blip>
            <a:srcRect/>
            <a:stretch>
              <a:fillRect/>
            </a:stretch>
          </p:blipFill>
          <p:spPr bwMode="auto">
            <a:xfrm>
              <a:off x="1979767" y="1556792"/>
              <a:ext cx="504001" cy="520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9" descr="Main_img1_up"/>
            <p:cNvPicPr preferRelativeResize="0">
              <a:picLocks noChangeArrowheads="1"/>
            </p:cNvPicPr>
            <p:nvPr/>
          </p:nvPicPr>
          <p:blipFill>
            <a:blip r:embed="rId7" cstate="print">
              <a:lum bright="6000" contrast="30000"/>
            </a:blip>
            <a:srcRect/>
            <a:stretch>
              <a:fillRect/>
            </a:stretch>
          </p:blipFill>
          <p:spPr bwMode="auto">
            <a:xfrm>
              <a:off x="1835751" y="2492896"/>
              <a:ext cx="504001" cy="520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Main_img1_up"/>
            <p:cNvPicPr preferRelativeResize="0">
              <a:picLocks noChangeArrowheads="1"/>
            </p:cNvPicPr>
            <p:nvPr/>
          </p:nvPicPr>
          <p:blipFill>
            <a:blip r:embed="rId7" cstate="print">
              <a:lum bright="6000" contrast="30000"/>
            </a:blip>
            <a:srcRect/>
            <a:stretch>
              <a:fillRect/>
            </a:stretch>
          </p:blipFill>
          <p:spPr bwMode="auto">
            <a:xfrm>
              <a:off x="1835751" y="3501008"/>
              <a:ext cx="504001" cy="520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Main_img1_up"/>
            <p:cNvPicPr preferRelativeResize="0">
              <a:picLocks noChangeArrowheads="1"/>
            </p:cNvPicPr>
            <p:nvPr/>
          </p:nvPicPr>
          <p:blipFill>
            <a:blip r:embed="rId7" cstate="print">
              <a:lum bright="6000" contrast="30000"/>
            </a:blip>
            <a:srcRect/>
            <a:stretch>
              <a:fillRect/>
            </a:stretch>
          </p:blipFill>
          <p:spPr bwMode="auto">
            <a:xfrm>
              <a:off x="1835751" y="4437112"/>
              <a:ext cx="504001" cy="520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9" descr="Main_img1_up"/>
            <p:cNvPicPr preferRelativeResize="0">
              <a:picLocks noChangeArrowheads="1"/>
            </p:cNvPicPr>
            <p:nvPr/>
          </p:nvPicPr>
          <p:blipFill>
            <a:blip r:embed="rId7" cstate="print">
              <a:lum bright="6000" contrast="30000"/>
            </a:blip>
            <a:srcRect/>
            <a:stretch>
              <a:fillRect/>
            </a:stretch>
          </p:blipFill>
          <p:spPr bwMode="auto">
            <a:xfrm>
              <a:off x="1979767" y="5373216"/>
              <a:ext cx="504001" cy="520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043608" y="1214339"/>
            <a:ext cx="7632848" cy="4518917"/>
            <a:chOff x="1043608" y="1214339"/>
            <a:chExt cx="7632848" cy="4518917"/>
          </a:xfrm>
        </p:grpSpPr>
        <p:sp>
          <p:nvSpPr>
            <p:cNvPr id="5" name="椭圆 4"/>
            <p:cNvSpPr/>
            <p:nvPr/>
          </p:nvSpPr>
          <p:spPr>
            <a:xfrm>
              <a:off x="1259632" y="1214339"/>
              <a:ext cx="1800225" cy="4518917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1974031" y="2366542"/>
              <a:ext cx="6696075" cy="658812"/>
            </a:xfrm>
            <a:prstGeom prst="roundRect">
              <a:avLst/>
            </a:prstGeom>
            <a:ln w="9525">
              <a:solidFill>
                <a:srgbClr val="CC99FF"/>
              </a:solidFill>
              <a:headEnd/>
              <a:tailEnd/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 sz="1800" b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" name="Rectangle 47"/>
            <p:cNvSpPr>
              <a:spLocks noChangeArrowheads="1"/>
            </p:cNvSpPr>
            <p:nvPr/>
          </p:nvSpPr>
          <p:spPr bwMode="auto">
            <a:xfrm>
              <a:off x="2179713" y="2524110"/>
              <a:ext cx="638243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79388" lvl="1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None/>
                <a:tabLst>
                  <a:tab pos="8521700" algn="r"/>
                </a:tabLst>
              </a:pPr>
              <a:r>
                <a:rPr lang="zh-CN" altLang="en-US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不在公共电脑上泄露重要信息，用完后定时清除</a:t>
              </a:r>
              <a:endParaRPr lang="zh-CN" altLang="en-US" sz="1800" b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9" name="Freeform 62"/>
            <p:cNvSpPr>
              <a:spLocks/>
            </p:cNvSpPr>
            <p:nvPr/>
          </p:nvSpPr>
          <p:spPr bwMode="auto">
            <a:xfrm>
              <a:off x="1974031" y="1574379"/>
              <a:ext cx="6696075" cy="658813"/>
            </a:xfrm>
            <a:prstGeom prst="roundRect">
              <a:avLst/>
            </a:prstGeom>
            <a:ln w="9525">
              <a:solidFill>
                <a:srgbClr val="CC99FF"/>
              </a:solidFill>
              <a:headEnd/>
              <a:tailEnd/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zh-CN" altLang="en-US" sz="1800" b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0" name="Rectangle 63"/>
            <p:cNvSpPr>
              <a:spLocks noChangeArrowheads="1"/>
            </p:cNvSpPr>
            <p:nvPr/>
          </p:nvSpPr>
          <p:spPr bwMode="auto">
            <a:xfrm>
              <a:off x="2087529" y="1801436"/>
              <a:ext cx="638243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79388" lvl="1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None/>
                <a:tabLst>
                  <a:tab pos="8521700" algn="r"/>
                </a:tabLst>
              </a:pPr>
              <a:r>
                <a:rPr lang="zh-CN" altLang="en-US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设定复杂的帐号和密码，并定期修改</a:t>
              </a:r>
              <a:endParaRPr lang="zh-CN" altLang="en-US" sz="1800" b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1" name="Freeform 50"/>
            <p:cNvSpPr>
              <a:spLocks/>
            </p:cNvSpPr>
            <p:nvPr/>
          </p:nvSpPr>
          <p:spPr bwMode="auto">
            <a:xfrm>
              <a:off x="1973316" y="3158704"/>
              <a:ext cx="6696790" cy="65881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66FF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2" name="Rectangle 59"/>
            <p:cNvSpPr>
              <a:spLocks noChangeArrowheads="1"/>
            </p:cNvSpPr>
            <p:nvPr/>
          </p:nvSpPr>
          <p:spPr bwMode="auto">
            <a:xfrm>
              <a:off x="2179713" y="3234924"/>
              <a:ext cx="6382431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79388" lvl="1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None/>
                <a:tabLst>
                  <a:tab pos="8521700" algn="r"/>
                </a:tabLst>
              </a:pPr>
              <a:r>
                <a:rPr lang="zh-CN" altLang="en-US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不随意打开不知名网站或陌生邮件，不随意打开各类可执行文件，发现异常及时处理</a:t>
              </a:r>
              <a:endParaRPr lang="zh-CN" altLang="en-US" sz="1800" b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3" name="Freeform 46"/>
            <p:cNvSpPr>
              <a:spLocks/>
            </p:cNvSpPr>
            <p:nvPr/>
          </p:nvSpPr>
          <p:spPr bwMode="auto">
            <a:xfrm>
              <a:off x="1979666" y="3939755"/>
              <a:ext cx="6696790" cy="65881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66CC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4" name="Rectangle 51"/>
            <p:cNvSpPr>
              <a:spLocks noChangeArrowheads="1"/>
            </p:cNvSpPr>
            <p:nvPr/>
          </p:nvSpPr>
          <p:spPr bwMode="auto">
            <a:xfrm>
              <a:off x="2203528" y="4146536"/>
              <a:ext cx="62363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79388" lvl="1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None/>
                <a:tabLst>
                  <a:tab pos="8521700" algn="r"/>
                </a:tabLst>
              </a:pPr>
              <a:r>
                <a:rPr lang="zh-CN" altLang="en-US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不在网上透露个人真实信息</a:t>
              </a:r>
              <a:endParaRPr lang="zh-CN" altLang="en-US" sz="1800" b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7" name="Freeform 85"/>
            <p:cNvSpPr>
              <a:spLocks/>
            </p:cNvSpPr>
            <p:nvPr/>
          </p:nvSpPr>
          <p:spPr bwMode="auto">
            <a:xfrm>
              <a:off x="1979666" y="4821089"/>
              <a:ext cx="6696790" cy="65881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800" b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8" name="Rectangle 86"/>
            <p:cNvSpPr>
              <a:spLocks noChangeArrowheads="1"/>
            </p:cNvSpPr>
            <p:nvPr/>
          </p:nvSpPr>
          <p:spPr bwMode="auto">
            <a:xfrm>
              <a:off x="2217817" y="4836166"/>
              <a:ext cx="6236365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79388" lvl="1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None/>
                <a:tabLst>
                  <a:tab pos="8521700" algn="r"/>
                </a:tabLst>
              </a:pPr>
              <a:r>
                <a:rPr lang="zh-CN" altLang="en-US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网购时选择大型知名网站，不随意使用信用卡。网购银行帐号应独立，并使用</a:t>
              </a:r>
              <a:r>
                <a:rPr lang="en-US" altLang="zh-CN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U</a:t>
              </a:r>
              <a:r>
                <a:rPr lang="zh-CN" altLang="en-US" sz="1800" b="0" dirty="0" smtClean="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盾等硬件认证机制</a:t>
              </a:r>
              <a:endParaRPr lang="zh-CN" altLang="en-US" sz="1800" b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grpSp>
          <p:nvGrpSpPr>
            <p:cNvPr id="20" name="组合 97"/>
            <p:cNvGrpSpPr>
              <a:grpSpLocks/>
            </p:cNvGrpSpPr>
            <p:nvPr/>
          </p:nvGrpSpPr>
          <p:grpSpPr bwMode="auto">
            <a:xfrm>
              <a:off x="1259632" y="1646387"/>
              <a:ext cx="438499" cy="441539"/>
              <a:chOff x="323528" y="2015257"/>
              <a:chExt cx="438452" cy="441539"/>
            </a:xfrm>
          </p:grpSpPr>
          <p:pic>
            <p:nvPicPr>
              <p:cNvPr id="33" name="图片 32" descr="icon9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23528" y="2024996"/>
                <a:ext cx="423818" cy="431800"/>
              </a:xfrm>
              <a:prstGeom prst="rect">
                <a:avLst/>
              </a:prstGeom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352449" y="2015257"/>
                <a:ext cx="409531" cy="3693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1800" b="0" dirty="0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itchFamily="49" charset="-122"/>
                    <a:ea typeface="黑体" pitchFamily="49" charset="-122"/>
                  </a:rPr>
                  <a:t>1 </a:t>
                </a:r>
                <a:endParaRPr lang="zh-CN" altLang="en-US" sz="1800" b="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21" name="组合 100"/>
            <p:cNvGrpSpPr>
              <a:grpSpLocks/>
            </p:cNvGrpSpPr>
            <p:nvPr/>
          </p:nvGrpSpPr>
          <p:grpSpPr bwMode="auto">
            <a:xfrm>
              <a:off x="1115616" y="2429183"/>
              <a:ext cx="438499" cy="458059"/>
              <a:chOff x="323528" y="1998837"/>
              <a:chExt cx="438452" cy="458059"/>
            </a:xfrm>
          </p:grpSpPr>
          <p:pic>
            <p:nvPicPr>
              <p:cNvPr id="31" name="图片 30" descr="icon9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23528" y="2025096"/>
                <a:ext cx="423818" cy="431800"/>
              </a:xfrm>
              <a:prstGeom prst="rect">
                <a:avLst/>
              </a:prstGeom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352449" y="1998837"/>
                <a:ext cx="409531" cy="3693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1800" b="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itchFamily="49" charset="-122"/>
                    <a:ea typeface="黑体" pitchFamily="49" charset="-122"/>
                  </a:rPr>
                  <a:t>2 </a:t>
                </a:r>
                <a:endParaRPr lang="zh-CN" altLang="en-US" sz="1800" b="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22" name="组合 103"/>
            <p:cNvGrpSpPr>
              <a:grpSpLocks/>
            </p:cNvGrpSpPr>
            <p:nvPr/>
          </p:nvGrpSpPr>
          <p:grpSpPr bwMode="auto">
            <a:xfrm>
              <a:off x="1043608" y="3293279"/>
              <a:ext cx="438499" cy="441688"/>
              <a:chOff x="323528" y="2015257"/>
              <a:chExt cx="438452" cy="441688"/>
            </a:xfrm>
          </p:grpSpPr>
          <p:pic>
            <p:nvPicPr>
              <p:cNvPr id="29" name="图片 28" descr="icon9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23528" y="2025145"/>
                <a:ext cx="423818" cy="431800"/>
              </a:xfrm>
              <a:prstGeom prst="rect">
                <a:avLst/>
              </a:prstGeom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352449" y="2015257"/>
                <a:ext cx="409531" cy="3693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1800" b="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itchFamily="49" charset="-122"/>
                    <a:ea typeface="黑体" pitchFamily="49" charset="-122"/>
                  </a:rPr>
                  <a:t>3 </a:t>
                </a:r>
                <a:endParaRPr lang="zh-CN" altLang="en-US" sz="1800" b="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23" name="组合 106"/>
            <p:cNvGrpSpPr>
              <a:grpSpLocks/>
            </p:cNvGrpSpPr>
            <p:nvPr/>
          </p:nvGrpSpPr>
          <p:grpSpPr bwMode="auto">
            <a:xfrm>
              <a:off x="1115616" y="4085367"/>
              <a:ext cx="438499" cy="441762"/>
              <a:chOff x="323528" y="2015256"/>
              <a:chExt cx="438452" cy="441762"/>
            </a:xfrm>
          </p:grpSpPr>
          <p:pic>
            <p:nvPicPr>
              <p:cNvPr id="27" name="图片 26" descr="icon9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23528" y="2025218"/>
                <a:ext cx="423818" cy="431800"/>
              </a:xfrm>
              <a:prstGeom prst="rect">
                <a:avLst/>
              </a:prstGeom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28" name="TextBox 27"/>
              <p:cNvSpPr txBox="1"/>
              <p:nvPr/>
            </p:nvSpPr>
            <p:spPr>
              <a:xfrm>
                <a:off x="352449" y="2015256"/>
                <a:ext cx="409531" cy="3693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1800" b="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itchFamily="49" charset="-122"/>
                    <a:ea typeface="黑体" pitchFamily="49" charset="-122"/>
                  </a:rPr>
                  <a:t>4 </a:t>
                </a:r>
                <a:endParaRPr lang="zh-CN" altLang="en-US" sz="1800" b="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grpSp>
          <p:nvGrpSpPr>
            <p:cNvPr id="24" name="组合 109"/>
            <p:cNvGrpSpPr>
              <a:grpSpLocks/>
            </p:cNvGrpSpPr>
            <p:nvPr/>
          </p:nvGrpSpPr>
          <p:grpSpPr bwMode="auto">
            <a:xfrm>
              <a:off x="1331640" y="4949463"/>
              <a:ext cx="438499" cy="441266"/>
              <a:chOff x="323528" y="2015256"/>
              <a:chExt cx="438452" cy="441266"/>
            </a:xfrm>
          </p:grpSpPr>
          <p:pic>
            <p:nvPicPr>
              <p:cNvPr id="25" name="图片 24" descr="icon9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23528" y="2024722"/>
                <a:ext cx="423818" cy="431800"/>
              </a:xfrm>
              <a:prstGeom prst="rect">
                <a:avLst/>
              </a:prstGeom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352449" y="2015256"/>
                <a:ext cx="409531" cy="3693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1800" b="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黑体" pitchFamily="49" charset="-122"/>
                    <a:ea typeface="黑体" pitchFamily="49" charset="-122"/>
                  </a:rPr>
                  <a:t>5 </a:t>
                </a:r>
                <a:endParaRPr lang="zh-CN" altLang="en-US" sz="1800" b="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sp>
        <p:nvSpPr>
          <p:cNvPr id="37" name="标题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信息安全：行为准则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未来发展</a:t>
            </a:r>
            <a:endParaRPr lang="zh-CN" altLang="en-US" dirty="0"/>
          </a:p>
        </p:txBody>
      </p:sp>
      <p:grpSp>
        <p:nvGrpSpPr>
          <p:cNvPr id="3" name="Group 4"/>
          <p:cNvGrpSpPr/>
          <p:nvPr/>
        </p:nvGrpSpPr>
        <p:grpSpPr>
          <a:xfrm>
            <a:off x="1559324" y="1916832"/>
            <a:ext cx="6348363" cy="3217603"/>
            <a:chOff x="2195736" y="3140968"/>
            <a:chExt cx="5098496" cy="2569532"/>
          </a:xfrm>
        </p:grpSpPr>
        <p:sp>
          <p:nvSpPr>
            <p:cNvPr id="4" name="Oval 30"/>
            <p:cNvSpPr>
              <a:spLocks noChangeArrowheads="1"/>
            </p:cNvSpPr>
            <p:nvPr/>
          </p:nvSpPr>
          <p:spPr bwMode="auto">
            <a:xfrm>
              <a:off x="3421982" y="3140968"/>
              <a:ext cx="2556773" cy="2569532"/>
            </a:xfrm>
            <a:prstGeom prst="ellipse">
              <a:avLst/>
            </a:prstGeom>
            <a:gradFill rotWithShape="1">
              <a:gsLst>
                <a:gs pos="0">
                  <a:srgbClr val="C68DFF">
                    <a:alpha val="50000"/>
                  </a:srgbClr>
                </a:gs>
                <a:gs pos="100000">
                  <a:srgbClr val="FFFFFF">
                    <a:alpha val="30000"/>
                  </a:srgbClr>
                </a:gs>
              </a:gsLst>
              <a:lin ang="5400000" scaled="1"/>
            </a:gradFill>
            <a:ln w="19050">
              <a:solidFill>
                <a:srgbClr val="C0C0C0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" name="AutoShape 31"/>
            <p:cNvSpPr>
              <a:spLocks noChangeArrowheads="1"/>
            </p:cNvSpPr>
            <p:nvPr/>
          </p:nvSpPr>
          <p:spPr bwMode="auto">
            <a:xfrm>
              <a:off x="2195736" y="3202567"/>
              <a:ext cx="1182336" cy="41859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高性能计算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" name="AutoShape 32"/>
            <p:cNvSpPr>
              <a:spLocks noChangeArrowheads="1"/>
            </p:cNvSpPr>
            <p:nvPr/>
          </p:nvSpPr>
          <p:spPr bwMode="auto">
            <a:xfrm>
              <a:off x="2195736" y="3791821"/>
              <a:ext cx="1182336" cy="33809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教学平台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" name="AutoShape 33"/>
            <p:cNvSpPr>
              <a:spLocks noChangeArrowheads="1"/>
            </p:cNvSpPr>
            <p:nvPr/>
          </p:nvSpPr>
          <p:spPr bwMode="auto">
            <a:xfrm>
              <a:off x="2195736" y="4299502"/>
              <a:ext cx="1182336" cy="3402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latin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资源共享</a:t>
              </a:r>
              <a:endParaRPr lang="en-US" altLang="ko-KR" sz="1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" name="AutoShape 34"/>
            <p:cNvSpPr>
              <a:spLocks noChangeArrowheads="1"/>
            </p:cNvSpPr>
            <p:nvPr/>
          </p:nvSpPr>
          <p:spPr bwMode="auto">
            <a:xfrm>
              <a:off x="2195736" y="4809330"/>
              <a:ext cx="1182336" cy="33809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latin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远程教学 </a:t>
              </a:r>
              <a:endParaRPr lang="en-US" altLang="ko-KR" sz="1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9" name="AutoShape 35"/>
            <p:cNvSpPr>
              <a:spLocks noChangeArrowheads="1"/>
            </p:cNvSpPr>
            <p:nvPr/>
          </p:nvSpPr>
          <p:spPr bwMode="auto">
            <a:xfrm>
              <a:off x="2195736" y="5317011"/>
              <a:ext cx="1182336" cy="3402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33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宽带多媒体 </a:t>
              </a:r>
              <a:endParaRPr lang="en-US" altLang="ko-KR" sz="1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0" name="AutoShape 36"/>
            <p:cNvSpPr>
              <a:spLocks noChangeArrowheads="1"/>
            </p:cNvSpPr>
            <p:nvPr/>
          </p:nvSpPr>
          <p:spPr bwMode="auto">
            <a:xfrm>
              <a:off x="6111895" y="3732779"/>
              <a:ext cx="1182337" cy="3402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>
                    <a:gamma/>
                    <a:shade val="46275"/>
                    <a:invGamma/>
                  </a:srgbClr>
                </a:gs>
                <a:gs pos="100000">
                  <a:srgbClr val="33CCFF"/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Lef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新校区特色课室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1" name="AutoShape 37"/>
            <p:cNvSpPr>
              <a:spLocks noChangeArrowheads="1"/>
            </p:cNvSpPr>
            <p:nvPr/>
          </p:nvSpPr>
          <p:spPr bwMode="auto">
            <a:xfrm>
              <a:off x="6111895" y="4242607"/>
              <a:ext cx="1182337" cy="33809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>
                    <a:gamma/>
                    <a:shade val="46275"/>
                    <a:invGamma/>
                  </a:srgbClr>
                </a:gs>
                <a:gs pos="100000">
                  <a:srgbClr val="33CCFF"/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Lef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教师培训体验室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2" name="AutoShape 38"/>
            <p:cNvSpPr>
              <a:spLocks noChangeArrowheads="1"/>
            </p:cNvSpPr>
            <p:nvPr/>
          </p:nvSpPr>
          <p:spPr bwMode="auto">
            <a:xfrm>
              <a:off x="6111895" y="3183238"/>
              <a:ext cx="1182337" cy="39605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>
                    <a:gamma/>
                    <a:shade val="46275"/>
                    <a:invGamma/>
                  </a:srgbClr>
                </a:gs>
                <a:gs pos="100000">
                  <a:srgbClr val="33CCFF"/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Lef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zh-CN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新</a:t>
              </a:r>
              <a:r>
                <a:rPr lang="zh-CN" altLang="zh-CN" sz="14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媒</a:t>
              </a:r>
              <a:r>
                <a:rPr lang="zh-CN" altLang="zh-CN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体中心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3" name="AutoShape 39"/>
            <p:cNvSpPr>
              <a:spLocks noChangeArrowheads="1"/>
            </p:cNvSpPr>
            <p:nvPr/>
          </p:nvSpPr>
          <p:spPr bwMode="auto">
            <a:xfrm>
              <a:off x="6111895" y="4740628"/>
              <a:ext cx="1182337" cy="33809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>
                    <a:gamma/>
                    <a:shade val="46275"/>
                    <a:invGamma/>
                  </a:srgbClr>
                </a:gs>
                <a:gs pos="100000">
                  <a:srgbClr val="33CCFF"/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Lef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lnSpc>
                  <a:spcPct val="7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移动学习平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台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4" name="AutoShape 40"/>
            <p:cNvSpPr>
              <a:spLocks noChangeArrowheads="1"/>
            </p:cNvSpPr>
            <p:nvPr/>
          </p:nvSpPr>
          <p:spPr bwMode="auto">
            <a:xfrm>
              <a:off x="6111895" y="5248309"/>
              <a:ext cx="1182337" cy="3402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>
                    <a:gamma/>
                    <a:shade val="46275"/>
                    <a:invGamma/>
                  </a:srgbClr>
                </a:gs>
                <a:gs pos="100000">
                  <a:srgbClr val="33CCFF"/>
                </a:gs>
              </a:gsLst>
              <a:lin ang="0" scaled="1"/>
            </a:gradFill>
            <a:ln w="19050">
              <a:round/>
              <a:headEnd/>
              <a:tailEnd/>
            </a:ln>
            <a:effectLst/>
            <a:scene3d>
              <a:camera prst="legacyObliqueTopLef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latinLnBrk="0" hangingPunct="0">
                <a:lnSpc>
                  <a:spcPct val="7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虚拟现实 </a:t>
              </a:r>
              <a:endParaRPr lang="en-US" altLang="ko-KR" sz="1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5" name="Freeform 41"/>
            <p:cNvSpPr>
              <a:spLocks/>
            </p:cNvSpPr>
            <p:nvPr/>
          </p:nvSpPr>
          <p:spPr bwMode="auto">
            <a:xfrm>
              <a:off x="5219606" y="3413466"/>
              <a:ext cx="885961" cy="52163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450" y="0"/>
                </a:cxn>
                <a:cxn ang="0">
                  <a:pos x="0" y="486"/>
                </a:cxn>
              </a:cxnLst>
              <a:rect l="0" t="0" r="r" b="b"/>
              <a:pathLst>
                <a:path w="840" h="486">
                  <a:moveTo>
                    <a:pt x="840" y="0"/>
                  </a:moveTo>
                  <a:lnTo>
                    <a:pt x="450" y="0"/>
                  </a:lnTo>
                  <a:lnTo>
                    <a:pt x="0" y="486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6" name="Freeform 42"/>
            <p:cNvSpPr>
              <a:spLocks/>
            </p:cNvSpPr>
            <p:nvPr/>
          </p:nvSpPr>
          <p:spPr bwMode="auto">
            <a:xfrm>
              <a:off x="5390470" y="3916854"/>
              <a:ext cx="702441" cy="301603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282" y="11"/>
                </a:cxn>
                <a:cxn ang="0">
                  <a:pos x="0" y="281"/>
                </a:cxn>
              </a:cxnLst>
              <a:rect l="0" t="0" r="r" b="b"/>
              <a:pathLst>
                <a:path w="666" h="281">
                  <a:moveTo>
                    <a:pt x="666" y="0"/>
                  </a:moveTo>
                  <a:lnTo>
                    <a:pt x="282" y="11"/>
                  </a:lnTo>
                  <a:lnTo>
                    <a:pt x="0" y="281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7" name="Line 43"/>
            <p:cNvSpPr>
              <a:spLocks noChangeShapeType="1"/>
            </p:cNvSpPr>
            <p:nvPr/>
          </p:nvSpPr>
          <p:spPr bwMode="auto">
            <a:xfrm flipH="1">
              <a:off x="5415783" y="4437415"/>
              <a:ext cx="683456" cy="107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5384141" y="4714332"/>
              <a:ext cx="727754" cy="218958"/>
            </a:xfrm>
            <a:custGeom>
              <a:avLst/>
              <a:gdLst/>
              <a:ahLst/>
              <a:cxnLst>
                <a:cxn ang="0">
                  <a:pos x="690" y="204"/>
                </a:cxn>
                <a:cxn ang="0">
                  <a:pos x="294" y="204"/>
                </a:cxn>
                <a:cxn ang="0">
                  <a:pos x="0" y="0"/>
                </a:cxn>
              </a:cxnLst>
              <a:rect l="0" t="0" r="r" b="b"/>
              <a:pathLst>
                <a:path w="690" h="204">
                  <a:moveTo>
                    <a:pt x="690" y="204"/>
                  </a:moveTo>
                  <a:lnTo>
                    <a:pt x="294" y="204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168979" y="4997689"/>
              <a:ext cx="942916" cy="470115"/>
            </a:xfrm>
            <a:custGeom>
              <a:avLst/>
              <a:gdLst/>
              <a:ahLst/>
              <a:cxnLst>
                <a:cxn ang="0">
                  <a:pos x="894" y="438"/>
                </a:cxn>
                <a:cxn ang="0">
                  <a:pos x="486" y="438"/>
                </a:cxn>
                <a:cxn ang="0">
                  <a:pos x="0" y="0"/>
                </a:cxn>
              </a:cxnLst>
              <a:rect l="0" t="0" r="r" b="b"/>
              <a:pathLst>
                <a:path w="894" h="438">
                  <a:moveTo>
                    <a:pt x="894" y="438"/>
                  </a:moveTo>
                  <a:lnTo>
                    <a:pt x="486" y="438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0" name="Line 46"/>
            <p:cNvSpPr>
              <a:spLocks noChangeShapeType="1"/>
            </p:cNvSpPr>
            <p:nvPr/>
          </p:nvSpPr>
          <p:spPr bwMode="auto">
            <a:xfrm>
              <a:off x="4314659" y="4490008"/>
              <a:ext cx="835335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" name="Freeform 48"/>
            <p:cNvSpPr>
              <a:spLocks/>
            </p:cNvSpPr>
            <p:nvPr/>
          </p:nvSpPr>
          <p:spPr bwMode="auto">
            <a:xfrm>
              <a:off x="3378072" y="3921147"/>
              <a:ext cx="810022" cy="3230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6" y="7"/>
                </a:cxn>
                <a:cxn ang="0">
                  <a:pos x="768" y="301"/>
                </a:cxn>
              </a:cxnLst>
              <a:rect l="0" t="0" r="r" b="b"/>
              <a:pathLst>
                <a:path w="768" h="301">
                  <a:moveTo>
                    <a:pt x="0" y="0"/>
                  </a:moveTo>
                  <a:lnTo>
                    <a:pt x="396" y="7"/>
                  </a:lnTo>
                  <a:lnTo>
                    <a:pt x="768" y="301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2" name="Freeform 49"/>
            <p:cNvSpPr>
              <a:spLocks/>
            </p:cNvSpPr>
            <p:nvPr/>
          </p:nvSpPr>
          <p:spPr bwMode="auto">
            <a:xfrm>
              <a:off x="3371743" y="4997689"/>
              <a:ext cx="1018856" cy="470115"/>
            </a:xfrm>
            <a:custGeom>
              <a:avLst/>
              <a:gdLst/>
              <a:ahLst/>
              <a:cxnLst>
                <a:cxn ang="0">
                  <a:pos x="0" y="430"/>
                </a:cxn>
                <a:cxn ang="0">
                  <a:pos x="396" y="438"/>
                </a:cxn>
                <a:cxn ang="0">
                  <a:pos x="966" y="0"/>
                </a:cxn>
              </a:cxnLst>
              <a:rect l="0" t="0" r="r" b="b"/>
              <a:pathLst>
                <a:path w="966" h="438">
                  <a:moveTo>
                    <a:pt x="0" y="430"/>
                  </a:moveTo>
                  <a:lnTo>
                    <a:pt x="396" y="438"/>
                  </a:lnTo>
                  <a:lnTo>
                    <a:pt x="966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3" name="Freeform 50"/>
            <p:cNvSpPr>
              <a:spLocks/>
            </p:cNvSpPr>
            <p:nvPr/>
          </p:nvSpPr>
          <p:spPr bwMode="auto">
            <a:xfrm>
              <a:off x="3365415" y="4669252"/>
              <a:ext cx="816350" cy="283357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396" y="264"/>
                </a:cxn>
                <a:cxn ang="0">
                  <a:pos x="774" y="0"/>
                </a:cxn>
              </a:cxnLst>
              <a:rect l="0" t="0" r="r" b="b"/>
              <a:pathLst>
                <a:path w="774" h="264">
                  <a:moveTo>
                    <a:pt x="0" y="247"/>
                  </a:moveTo>
                  <a:lnTo>
                    <a:pt x="396" y="264"/>
                  </a:lnTo>
                  <a:lnTo>
                    <a:pt x="774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4" name="Freeform 51"/>
            <p:cNvSpPr>
              <a:spLocks/>
            </p:cNvSpPr>
            <p:nvPr/>
          </p:nvSpPr>
          <p:spPr bwMode="auto">
            <a:xfrm>
              <a:off x="3371743" y="3381266"/>
              <a:ext cx="980886" cy="566714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02" y="0"/>
                </a:cxn>
                <a:cxn ang="0">
                  <a:pos x="930" y="528"/>
                </a:cxn>
              </a:cxnLst>
              <a:rect l="0" t="0" r="r" b="b"/>
              <a:pathLst>
                <a:path w="930" h="528">
                  <a:moveTo>
                    <a:pt x="0" y="16"/>
                  </a:moveTo>
                  <a:lnTo>
                    <a:pt x="402" y="0"/>
                  </a:lnTo>
                  <a:lnTo>
                    <a:pt x="930" y="528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5" name="Line 52"/>
            <p:cNvSpPr>
              <a:spLocks noChangeShapeType="1"/>
            </p:cNvSpPr>
            <p:nvPr/>
          </p:nvSpPr>
          <p:spPr bwMode="auto">
            <a:xfrm>
              <a:off x="3378072" y="4430975"/>
              <a:ext cx="772052" cy="107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6" name="AutoShape 53"/>
            <p:cNvSpPr>
              <a:spLocks noChangeArrowheads="1"/>
            </p:cNvSpPr>
            <p:nvPr/>
          </p:nvSpPr>
          <p:spPr bwMode="auto">
            <a:xfrm>
              <a:off x="3814724" y="3512211"/>
              <a:ext cx="1822549" cy="1824647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6D82A9"/>
                </a:gs>
                <a:gs pos="100000">
                  <a:srgbClr val="FFFF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7" name="AutoShape 54"/>
            <p:cNvSpPr>
              <a:spLocks noChangeArrowheads="1"/>
            </p:cNvSpPr>
            <p:nvPr/>
          </p:nvSpPr>
          <p:spPr bwMode="auto">
            <a:xfrm>
              <a:off x="4029886" y="3727949"/>
              <a:ext cx="1385897" cy="1386732"/>
            </a:xfrm>
            <a:custGeom>
              <a:avLst/>
              <a:gdLst>
                <a:gd name="G0" fmla="+- 4421 0 0"/>
                <a:gd name="G1" fmla="+- 21600 0 4421"/>
                <a:gd name="G2" fmla="+- 21600 0 442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421" y="10800"/>
                  </a:moveTo>
                  <a:cubicBezTo>
                    <a:pt x="4421" y="14323"/>
                    <a:pt x="7277" y="17179"/>
                    <a:pt x="10800" y="17179"/>
                  </a:cubicBezTo>
                  <a:cubicBezTo>
                    <a:pt x="14323" y="17179"/>
                    <a:pt x="17179" y="14323"/>
                    <a:pt x="17179" y="10800"/>
                  </a:cubicBezTo>
                  <a:cubicBezTo>
                    <a:pt x="17179" y="7277"/>
                    <a:pt x="14323" y="4421"/>
                    <a:pt x="10800" y="4421"/>
                  </a:cubicBezTo>
                  <a:cubicBezTo>
                    <a:pt x="7277" y="4421"/>
                    <a:pt x="4421" y="7277"/>
                    <a:pt x="4421" y="10800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6D82A9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" name="Oval 55"/>
            <p:cNvSpPr>
              <a:spLocks noChangeArrowheads="1"/>
            </p:cNvSpPr>
            <p:nvPr/>
          </p:nvSpPr>
          <p:spPr bwMode="auto">
            <a:xfrm>
              <a:off x="4174383" y="3871775"/>
              <a:ext cx="1072646" cy="1122694"/>
            </a:xfrm>
            <a:prstGeom prst="ellipse">
              <a:avLst/>
            </a:prstGeom>
            <a:gradFill rotWithShape="1">
              <a:gsLst>
                <a:gs pos="0">
                  <a:srgbClr val="CC3300"/>
                </a:gs>
                <a:gs pos="100000">
                  <a:srgbClr val="CC33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latinLnBrk="0" hangingPunct="0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云平台</a:t>
              </a:r>
              <a:endParaRPr lang="en-US" altLang="zh-CN" sz="2000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eaLnBrk="0" latinLnBrk="0" hangingPunct="0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云服务</a:t>
              </a:r>
              <a:endParaRPr lang="en-US" altLang="zh-CN" sz="2000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eaLnBrk="0" latinLnBrk="0" hangingPunct="0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云安全</a:t>
              </a:r>
              <a:endParaRPr lang="en-US" altLang="zh-CN" sz="2000" dirty="0" smtClean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94969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219200" y="0"/>
            <a:ext cx="7924800" cy="642938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入网：带宽</a:t>
            </a:r>
            <a:endParaRPr lang="zh-CN" altLang="en-US" sz="5400" dirty="0"/>
          </a:p>
        </p:txBody>
      </p:sp>
      <p:pic>
        <p:nvPicPr>
          <p:cNvPr id="8" name="Picture 2" descr="D:\Internet 临时文件\201207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2"/>
          <a:stretch>
            <a:fillRect/>
          </a:stretch>
        </p:blipFill>
        <p:spPr bwMode="auto">
          <a:xfrm>
            <a:off x="3131840" y="836712"/>
            <a:ext cx="599466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20072" y="6114782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0" dirty="0" smtClean="0">
                <a:latin typeface="黑体" pitchFamily="2" charset="-122"/>
                <a:ea typeface="黑体" pitchFamily="2" charset="-122"/>
              </a:rPr>
              <a:t>暨南大学校园网络拓朴图</a:t>
            </a:r>
            <a:endParaRPr lang="zh-CN" altLang="en-US" sz="1600" b="0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9552" y="1156383"/>
            <a:ext cx="2227967" cy="2249292"/>
            <a:chOff x="539552" y="1156383"/>
            <a:chExt cx="2227967" cy="2249292"/>
          </a:xfrm>
        </p:grpSpPr>
        <p:pic>
          <p:nvPicPr>
            <p:cNvPr id="25601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790886">
              <a:off x="1066395" y="1156383"/>
              <a:ext cx="1701124" cy="2249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12"/>
            <p:cNvSpPr/>
            <p:nvPr/>
          </p:nvSpPr>
          <p:spPr>
            <a:xfrm>
              <a:off x="539552" y="1947021"/>
              <a:ext cx="918841" cy="652486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342900" indent="-342900" algn="ctr">
                <a:lnSpc>
                  <a:spcPct val="130000"/>
                </a:lnSpc>
                <a:buClr>
                  <a:srgbClr val="FF0000"/>
                </a:buClr>
              </a:pPr>
              <a:r>
                <a:rPr lang="zh-CN" altLang="en-US" sz="2800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黑体" pitchFamily="2" charset="-122"/>
                  <a:ea typeface="黑体" pitchFamily="2" charset="-122"/>
                </a:rPr>
                <a:t>多快</a:t>
              </a:r>
              <a:endParaRPr lang="en-US" altLang="zh-CN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14" name="图示 13"/>
          <p:cNvGraphicFramePr/>
          <p:nvPr/>
        </p:nvGraphicFramePr>
        <p:xfrm>
          <a:off x="251520" y="4595615"/>
          <a:ext cx="2771799" cy="1497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1.入网：访问</a:t>
            </a:r>
            <a:endParaRPr lang="zh-CN" altLang="en-US" dirty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4149080"/>
            <a:ext cx="9210329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椭圆 48"/>
          <p:cNvSpPr/>
          <p:nvPr/>
        </p:nvSpPr>
        <p:spPr bwMode="auto">
          <a:xfrm>
            <a:off x="3851920" y="1628800"/>
            <a:ext cx="3286125" cy="1008112"/>
          </a:xfrm>
          <a:prstGeom prst="ellipse">
            <a:avLst/>
          </a:prstGeom>
          <a:noFill/>
          <a:ln>
            <a:solidFill>
              <a:srgbClr val="FF9900"/>
            </a:solidFill>
            <a:prstDash val="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691680" y="1844824"/>
            <a:ext cx="3897416" cy="2808168"/>
            <a:chOff x="1682552" y="1844824"/>
            <a:chExt cx="3897416" cy="2808168"/>
          </a:xfrm>
        </p:grpSpPr>
        <p:grpSp>
          <p:nvGrpSpPr>
            <p:cNvPr id="3" name="组合 26"/>
            <p:cNvGrpSpPr/>
            <p:nvPr/>
          </p:nvGrpSpPr>
          <p:grpSpPr>
            <a:xfrm>
              <a:off x="1682552" y="3356992"/>
              <a:ext cx="1296000" cy="1296000"/>
              <a:chOff x="2946400" y="257047"/>
              <a:chExt cx="1143000" cy="114300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946400" y="257047"/>
                <a:ext cx="1143000" cy="1143000"/>
              </a:xfrm>
              <a:prstGeom prst="ellips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29" name="椭圆 6"/>
              <p:cNvSpPr/>
              <p:nvPr/>
            </p:nvSpPr>
            <p:spPr>
              <a:xfrm>
                <a:off x="3113789" y="424435"/>
                <a:ext cx="808222" cy="8082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35560" tIns="35560" rIns="35560" bIns="3556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800" kern="1200" dirty="0" smtClean="0">
                    <a:latin typeface="黑体" pitchFamily="2" charset="-122"/>
                    <a:ea typeface="黑体" pitchFamily="2" charset="-122"/>
                  </a:rPr>
                  <a:t>有线</a:t>
                </a:r>
                <a:endParaRPr lang="zh-CN" altLang="en-US" sz="2800" kern="1200" dirty="0"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grpSp>
          <p:nvGrpSpPr>
            <p:cNvPr id="2" name="组合 25"/>
            <p:cNvGrpSpPr/>
            <p:nvPr/>
          </p:nvGrpSpPr>
          <p:grpSpPr>
            <a:xfrm>
              <a:off x="4283968" y="3140968"/>
              <a:ext cx="1296000" cy="1296000"/>
              <a:chOff x="1778000" y="533399"/>
              <a:chExt cx="1143000" cy="1143000"/>
            </a:xfr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grpSpPr>
          <p:sp>
            <p:nvSpPr>
              <p:cNvPr id="30" name="椭圆 29"/>
              <p:cNvSpPr/>
              <p:nvPr/>
            </p:nvSpPr>
            <p:spPr>
              <a:xfrm>
                <a:off x="1778000" y="533399"/>
                <a:ext cx="1143000" cy="1143000"/>
              </a:xfrm>
              <a:prstGeom prst="ellipse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</p:sp>
          <p:sp>
            <p:nvSpPr>
              <p:cNvPr id="31" name="椭圆 4"/>
              <p:cNvSpPr/>
              <p:nvPr/>
            </p:nvSpPr>
            <p:spPr>
              <a:xfrm>
                <a:off x="1945389" y="700787"/>
                <a:ext cx="808222" cy="8082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spcFirstLastPara="0" vert="horz" wrap="square" lIns="35560" tIns="35560" rIns="35560" bIns="3556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800" kern="1200" dirty="0" smtClean="0">
                    <a:latin typeface="黑体" pitchFamily="2" charset="-122"/>
                    <a:ea typeface="黑体" pitchFamily="2" charset="-122"/>
                  </a:rPr>
                  <a:t>无线</a:t>
                </a:r>
                <a:endParaRPr lang="zh-CN" altLang="en-US" sz="2800" kern="1200" dirty="0"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483768" y="1844824"/>
              <a:ext cx="1944216" cy="646331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黑体" pitchFamily="2" charset="-122"/>
                  <a:ea typeface="黑体" pitchFamily="2" charset="-122"/>
                </a:rPr>
                <a:t>校内</a:t>
              </a:r>
              <a:endParaRPr lang="zh-CN" altLang="en-US" sz="3600" dirty="0">
                <a:latin typeface="黑体" pitchFamily="2" charset="-122"/>
                <a:ea typeface="黑体" pitchFamily="2" charset="-122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 flipH="1">
              <a:off x="2407196" y="2492896"/>
              <a:ext cx="868660" cy="864096"/>
            </a:xfrm>
            <a:prstGeom prst="straightConnector1">
              <a:avLst/>
            </a:prstGeom>
            <a:ln>
              <a:solidFill>
                <a:srgbClr val="FF996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endCxn id="30" idx="0"/>
            </p:cNvCxnSpPr>
            <p:nvPr/>
          </p:nvCxnSpPr>
          <p:spPr>
            <a:xfrm>
              <a:off x="3635896" y="2430016"/>
              <a:ext cx="1296072" cy="710952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6372200" y="1785010"/>
            <a:ext cx="1944216" cy="2354798"/>
            <a:chOff x="6372200" y="1785010"/>
            <a:chExt cx="1944216" cy="2354798"/>
          </a:xfrm>
        </p:grpSpPr>
        <p:grpSp>
          <p:nvGrpSpPr>
            <p:cNvPr id="4" name="组合 43"/>
            <p:cNvGrpSpPr/>
            <p:nvPr/>
          </p:nvGrpSpPr>
          <p:grpSpPr>
            <a:xfrm>
              <a:off x="6939136" y="2843808"/>
              <a:ext cx="1296000" cy="1296000"/>
              <a:chOff x="2946400" y="257047"/>
              <a:chExt cx="1143000" cy="11430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946400" y="257047"/>
                <a:ext cx="1143000" cy="1143000"/>
              </a:xfrm>
              <a:prstGeom prst="ellipse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</p:sp>
          <p:sp>
            <p:nvSpPr>
              <p:cNvPr id="46" name="椭圆 6"/>
              <p:cNvSpPr/>
              <p:nvPr/>
            </p:nvSpPr>
            <p:spPr>
              <a:xfrm>
                <a:off x="3113789" y="424435"/>
                <a:ext cx="808222" cy="8082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spcFirstLastPara="0" vert="horz" wrap="square" lIns="35560" tIns="35560" rIns="35560" bIns="3556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2800" kern="1200" dirty="0" smtClean="0">
                    <a:latin typeface="黑体" pitchFamily="2" charset="-122"/>
                    <a:ea typeface="黑体" pitchFamily="2" charset="-122"/>
                  </a:rPr>
                  <a:t>VPN</a:t>
                </a:r>
                <a:endParaRPr lang="zh-CN" altLang="en-US" sz="2800" kern="1200" dirty="0"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372200" y="1785010"/>
              <a:ext cx="1944216" cy="646331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黑体" pitchFamily="2" charset="-122"/>
                  <a:ea typeface="黑体" pitchFamily="2" charset="-122"/>
                </a:rPr>
                <a:t>校外</a:t>
              </a:r>
              <a:endParaRPr lang="zh-CN" altLang="en-US" sz="3600" dirty="0">
                <a:latin typeface="黑体" pitchFamily="2" charset="-122"/>
                <a:ea typeface="黑体" pitchFamily="2" charset="-122"/>
              </a:endParaRPr>
            </a:p>
          </p:txBody>
        </p:sp>
        <p:cxnSp>
          <p:nvCxnSpPr>
            <p:cNvPr id="38" name="直接箭头连接符 37"/>
            <p:cNvCxnSpPr>
              <a:endCxn id="45" idx="0"/>
            </p:cNvCxnSpPr>
            <p:nvPr/>
          </p:nvCxnSpPr>
          <p:spPr>
            <a:xfrm>
              <a:off x="7344308" y="2492896"/>
              <a:ext cx="242828" cy="350912"/>
            </a:xfrm>
            <a:prstGeom prst="straightConnector1">
              <a:avLst/>
            </a:prstGeom>
            <a:ln>
              <a:solidFill>
                <a:srgbClr val="80008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 descr="Untitled-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7390" y="1113253"/>
            <a:ext cx="1067674" cy="15236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1.入网：有线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0" y="1412776"/>
            <a:ext cx="8744898" cy="4968552"/>
            <a:chOff x="0" y="1412776"/>
            <a:chExt cx="8744898" cy="4968552"/>
          </a:xfrm>
        </p:grpSpPr>
        <p:grpSp>
          <p:nvGrpSpPr>
            <p:cNvPr id="19" name="组合 18"/>
            <p:cNvGrpSpPr/>
            <p:nvPr/>
          </p:nvGrpSpPr>
          <p:grpSpPr>
            <a:xfrm>
              <a:off x="2051720" y="1412776"/>
              <a:ext cx="6693178" cy="4824536"/>
              <a:chOff x="2051720" y="1412776"/>
              <a:chExt cx="6693178" cy="482453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051720" y="1988840"/>
                <a:ext cx="4968552" cy="42484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059832" y="1412776"/>
                <a:ext cx="1394274" cy="1394274"/>
                <a:chOff x="3874863" y="1715151"/>
                <a:chExt cx="1394274" cy="1394274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3874863" y="1715151"/>
                  <a:ext cx="1394274" cy="1394274"/>
                  <a:chOff x="0" y="318150"/>
                  <a:chExt cx="1394274" cy="1394274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0" y="318150"/>
                    <a:ext cx="1394274" cy="1394274"/>
                  </a:xfrm>
                  <a:prstGeom prst="ellipse">
                    <a:avLst/>
                  </a:prstGeom>
                </p:spPr>
                <p:style>
                  <a:lnRef idx="3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hemeClr val="accent2">
                      <a:hueOff val="0"/>
                      <a:satOff val="0"/>
                      <a:lumOff val="0"/>
                      <a:alphaOff val="0"/>
                    </a:schemeClr>
                  </a:fillRef>
                  <a:effectRef idx="1">
                    <a:schemeClr val="accent2">
                      <a:hueOff val="0"/>
                      <a:satOff val="0"/>
                      <a:lumOff val="0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21" name="椭圆 4"/>
                  <p:cNvSpPr/>
                  <p:nvPr/>
                </p:nvSpPr>
                <p:spPr>
                  <a:xfrm>
                    <a:off x="204187" y="522337"/>
                    <a:ext cx="985900" cy="9859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0320" tIns="20320" rIns="20320" bIns="20320" numCol="1" spcCol="1270" anchor="ctr" anchorCtr="0">
                    <a:noAutofit/>
                  </a:bodyPr>
                  <a:lstStyle/>
                  <a:p>
                    <a:pPr lvl="0"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zh-CN" altLang="en-US" sz="1600" kern="1200" dirty="0">
                      <a:latin typeface="黑体" pitchFamily="2" charset="-122"/>
                      <a:ea typeface="黑体" pitchFamily="2" charset="-122"/>
                    </a:endParaRPr>
                  </a:p>
                </p:txBody>
              </p:sp>
            </p:grpSp>
            <p:sp>
              <p:nvSpPr>
                <p:cNvPr id="22" name="矩形 21"/>
                <p:cNvSpPr/>
                <p:nvPr/>
              </p:nvSpPr>
              <p:spPr>
                <a:xfrm>
                  <a:off x="4018879" y="1931175"/>
                  <a:ext cx="115212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zh-CN" altLang="en-US" sz="2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国内外</a:t>
                  </a:r>
                  <a:endParaRPr lang="en-US" altLang="zh-CN" sz="2400" b="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endParaRPr>
                </a:p>
                <a:p>
                  <a:pPr lvl="0" algn="ctr"/>
                  <a:r>
                    <a:rPr lang="zh-CN" altLang="zh-CN" sz="2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直通</a:t>
                  </a:r>
                  <a:r>
                    <a:rPr lang="en-US" altLang="zh-CN" sz="2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IP</a:t>
                  </a:r>
                </a:p>
                <a:p>
                  <a:pPr lvl="0" algn="ctr"/>
                  <a:r>
                    <a:rPr lang="en-US" altLang="zh-CN" sz="1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300元/年</a:t>
                  </a:r>
                  <a:endParaRPr lang="zh-CN" altLang="en-US" sz="1400" b="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5796136" y="4581128"/>
                <a:ext cx="1512167" cy="1394274"/>
                <a:chOff x="3802855" y="3748575"/>
                <a:chExt cx="1512167" cy="1394274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3874863" y="3748575"/>
                  <a:ext cx="1394274" cy="1394274"/>
                  <a:chOff x="0" y="2351574"/>
                  <a:chExt cx="1394274" cy="1394274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0" y="2351574"/>
                    <a:ext cx="1394274" cy="1394274"/>
                  </a:xfrm>
                  <a:prstGeom prst="ellipse">
                    <a:avLst/>
                  </a:prstGeom>
                </p:spPr>
                <p:style>
                  <a:lnRef idx="3">
                    <a:schemeClr val="lt1">
                      <a:hueOff val="0"/>
                      <a:satOff val="0"/>
                      <a:lumOff val="0"/>
                      <a:alphaOff val="0"/>
                    </a:schemeClr>
                  </a:lnRef>
                  <a:fillRef idx="1">
                    <a:schemeClr val="accent2">
                      <a:hueOff val="2340759"/>
                      <a:satOff val="-2919"/>
                      <a:lumOff val="686"/>
                      <a:alphaOff val="0"/>
                    </a:schemeClr>
                  </a:fillRef>
                  <a:effectRef idx="1">
                    <a:schemeClr val="accent2">
                      <a:hueOff val="2340759"/>
                      <a:satOff val="-2919"/>
                      <a:lumOff val="686"/>
                      <a:alphaOff val="0"/>
                    </a:schemeClr>
                  </a:effectRef>
                  <a:fontRef idx="minor">
                    <a:schemeClr val="lt1"/>
                  </a:fontRef>
                </p:style>
              </p:sp>
              <p:sp>
                <p:nvSpPr>
                  <p:cNvPr id="17" name="椭圆 8"/>
                  <p:cNvSpPr/>
                  <p:nvPr/>
                </p:nvSpPr>
                <p:spPr>
                  <a:xfrm>
                    <a:off x="204187" y="2555761"/>
                    <a:ext cx="985900" cy="9859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20320" tIns="20320" rIns="20320" bIns="20320" numCol="1" spcCol="1270" anchor="ctr" anchorCtr="0">
                    <a:noAutofit/>
                  </a:bodyPr>
                  <a:lstStyle/>
                  <a:p>
                    <a:pPr lvl="0" algn="ctr" defTabSz="71120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endParaRPr lang="zh-CN" altLang="en-US" sz="1600" kern="1200" dirty="0">
                      <a:latin typeface="黑体" pitchFamily="2" charset="-122"/>
                      <a:ea typeface="黑体" pitchFamily="2" charset="-122"/>
                    </a:endParaRPr>
                  </a:p>
                </p:txBody>
              </p:sp>
            </p:grpSp>
            <p:sp>
              <p:nvSpPr>
                <p:cNvPr id="23" name="矩形 22"/>
                <p:cNvSpPr/>
                <p:nvPr/>
              </p:nvSpPr>
              <p:spPr>
                <a:xfrm>
                  <a:off x="3802855" y="3880385"/>
                  <a:ext cx="1512167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zh-CN" altLang="en-US" sz="2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国内</a:t>
                  </a:r>
                  <a:endParaRPr lang="en-US" altLang="zh-CN" sz="2400" b="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endParaRPr>
                </a:p>
                <a:p>
                  <a:pPr lvl="0" algn="ctr"/>
                  <a:r>
                    <a:rPr lang="zh-CN" altLang="zh-CN" sz="2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教育网</a:t>
                  </a:r>
                  <a:r>
                    <a:rPr lang="en-US" altLang="zh-CN" sz="2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IP</a:t>
                  </a:r>
                </a:p>
                <a:p>
                  <a:pPr lvl="0" algn="ctr"/>
                  <a:r>
                    <a:rPr lang="en-US" altLang="zh-CN" sz="1400" b="0" dirty="0" smtClean="0">
                      <a:solidFill>
                        <a:schemeClr val="bg1"/>
                      </a:solidFill>
                      <a:latin typeface="黑体" pitchFamily="2" charset="-122"/>
                      <a:ea typeface="黑体" pitchFamily="2" charset="-122"/>
                    </a:rPr>
                    <a:t>150元/年</a:t>
                  </a:r>
                  <a:endParaRPr lang="zh-CN" altLang="en-US" sz="1400" b="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endParaRPr>
                </a:p>
              </p:txBody>
            </p:sp>
          </p:grpSp>
          <p:pic>
            <p:nvPicPr>
              <p:cNvPr id="35845" name="Picture 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724128" y="1988840"/>
                <a:ext cx="3020770" cy="21802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7" name="图片 26" descr="2-2.png"/>
            <p:cNvPicPr>
              <a:picLocks noChangeAspect="1"/>
            </p:cNvPicPr>
            <p:nvPr/>
          </p:nvPicPr>
          <p:blipFill>
            <a:blip r:embed="rId3" cstate="print"/>
            <a:srcRect l="431"/>
            <a:stretch>
              <a:fillRect/>
            </a:stretch>
          </p:blipFill>
          <p:spPr>
            <a:xfrm>
              <a:off x="0" y="2482915"/>
              <a:ext cx="6144807" cy="38984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27584" y="1310782"/>
            <a:ext cx="8316416" cy="4997688"/>
            <a:chOff x="827584" y="1310782"/>
            <a:chExt cx="8316416" cy="4997688"/>
          </a:xfrm>
        </p:grpSpPr>
        <p:pic>
          <p:nvPicPr>
            <p:cNvPr id="15" name="Picture 5" descr="无线网络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3140968"/>
              <a:ext cx="3539257" cy="2348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Rectangle 2"/>
            <p:cNvSpPr>
              <a:spLocks noChangeArrowheads="1"/>
            </p:cNvSpPr>
            <p:nvPr/>
          </p:nvSpPr>
          <p:spPr bwMode="auto">
            <a:xfrm>
              <a:off x="2555776" y="1916832"/>
              <a:ext cx="4879975" cy="4032448"/>
            </a:xfrm>
            <a:prstGeom prst="rect">
              <a:avLst/>
            </a:prstGeom>
            <a:noFill/>
            <a:ln w="19050">
              <a:solidFill>
                <a:srgbClr val="FF6600"/>
              </a:solidFill>
              <a:prstDash val="lgDash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pic>
          <p:nvPicPr>
            <p:cNvPr id="4098" name="Picture 2" descr="http://mynet.jnu.edu.cn/xywl/images/wireless/JNUwireless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310782"/>
              <a:ext cx="3528392" cy="4997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6633448" y="4581128"/>
              <a:ext cx="2510552" cy="1452705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ct val="130000"/>
                </a:lnSpc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2000" b="0" spc="3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使用</a:t>
              </a:r>
              <a:endParaRPr lang="en-US" altLang="zh-CN" sz="2000" b="0" spc="3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  <a:p>
              <a:pPr marL="342900" indent="-342900">
                <a:lnSpc>
                  <a:spcPct val="130000"/>
                </a:lnSpc>
                <a:buFont typeface="Arial" pitchFamily="34" charset="0"/>
                <a:buChar char="•"/>
              </a:pPr>
              <a:r>
                <a:rPr lang="zh-CN" altLang="en-US" sz="1600" b="0" spc="3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凭有线网用户的帐号密码</a:t>
              </a:r>
              <a:endParaRPr lang="en-US" altLang="zh-CN" sz="1600" b="0" spc="3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  <a:p>
              <a:pPr marL="342900" lvl="0" indent="-342900">
                <a:lnSpc>
                  <a:spcPct val="130000"/>
                </a:lnSpc>
                <a:buFont typeface="Arial" pitchFamily="34" charset="0"/>
                <a:buChar char="•"/>
              </a:pPr>
              <a:r>
                <a:rPr lang="zh-CN" altLang="en-US" sz="1600" b="0" spc="3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单独申请：</a:t>
              </a:r>
              <a:r>
                <a:rPr lang="en-US" altLang="zh-CN" sz="1400" b="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150元/年</a:t>
              </a:r>
              <a:endParaRPr lang="zh-CN" altLang="en-US" sz="1400" b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6633448" y="1484784"/>
              <a:ext cx="2259032" cy="145270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ct val="130000"/>
                </a:lnSpc>
                <a:buClr>
                  <a:srgbClr val="FF0000"/>
                </a:buClr>
                <a:buSzPct val="80000"/>
                <a:buFont typeface="Wingdings" pitchFamily="2" charset="2"/>
                <a:buChar char="u"/>
              </a:pPr>
              <a:r>
                <a:rPr lang="zh-CN" altLang="en-US" sz="20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覆盖范围</a:t>
              </a:r>
              <a:endParaRPr lang="en-US" altLang="zh-CN" sz="20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  <a:p>
              <a:pPr marL="542925" lvl="1" indent="-187325">
                <a:lnSpc>
                  <a:spcPct val="130000"/>
                </a:lnSpc>
                <a:buSzPct val="80000"/>
                <a:buFont typeface="Arial" pitchFamily="34" charset="0"/>
                <a:buChar char="•"/>
              </a:pPr>
              <a:r>
                <a:rPr lang="zh-CN" altLang="en-US" sz="16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办公区域</a:t>
              </a:r>
              <a:endParaRPr lang="en-US" altLang="zh-CN" sz="16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  <a:p>
              <a:pPr marL="542925" lvl="1" indent="-187325">
                <a:lnSpc>
                  <a:spcPct val="130000"/>
                </a:lnSpc>
                <a:buSzPct val="80000"/>
                <a:buFont typeface="Arial" pitchFamily="34" charset="0"/>
                <a:buChar char="•"/>
              </a:pPr>
              <a:r>
                <a:rPr lang="zh-CN" altLang="en-US" sz="16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教学区域</a:t>
              </a:r>
              <a:endParaRPr lang="en-US" altLang="zh-CN" sz="16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  <a:p>
              <a:pPr marL="542925" lvl="1" indent="-187325">
                <a:lnSpc>
                  <a:spcPct val="130000"/>
                </a:lnSpc>
                <a:buSzPct val="80000"/>
                <a:buFont typeface="Arial" pitchFamily="34" charset="0"/>
                <a:buChar char="•"/>
              </a:pPr>
              <a:r>
                <a:rPr lang="zh-CN" altLang="en-US" sz="1600" b="0" spc="3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</a:rPr>
                <a:t>公共活动区域</a:t>
              </a:r>
              <a:endParaRPr lang="en-US" altLang="zh-CN" sz="1600" b="0" spc="3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3" name="左右箭头 12"/>
            <p:cNvSpPr/>
            <p:nvPr/>
          </p:nvSpPr>
          <p:spPr>
            <a:xfrm>
              <a:off x="4211960" y="2636912"/>
              <a:ext cx="2304256" cy="864096"/>
            </a:xfrm>
            <a:prstGeom prst="leftRightArrow">
              <a:avLst>
                <a:gd name="adj1" fmla="val 65973"/>
                <a:gd name="adj2" fmla="val 48859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zh-CN" altLang="en-US" sz="16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连接名称</a:t>
              </a:r>
              <a:endPara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ts val="2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JNU</a:t>
              </a: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1.入网：无线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35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1.入网：VPN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395536" y="1268760"/>
            <a:ext cx="8352928" cy="5106376"/>
            <a:chOff x="395536" y="1268760"/>
            <a:chExt cx="8352928" cy="510637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3143" y="1745613"/>
              <a:ext cx="3175321" cy="2187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2567" y="4077072"/>
              <a:ext cx="2969119" cy="2186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1268760"/>
              <a:ext cx="4690881" cy="5106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4067944" y="2132856"/>
              <a:ext cx="1080120" cy="432048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手杖形箭头 15"/>
            <p:cNvSpPr/>
            <p:nvPr/>
          </p:nvSpPr>
          <p:spPr>
            <a:xfrm>
              <a:off x="4932040" y="1268760"/>
              <a:ext cx="2520280" cy="792088"/>
            </a:xfrm>
            <a:prstGeom prst="uturnArrow">
              <a:avLst>
                <a:gd name="adj1" fmla="val 12482"/>
                <a:gd name="adj2" fmla="val 25000"/>
                <a:gd name="adj3" fmla="val 12483"/>
                <a:gd name="adj4" fmla="val 37517"/>
                <a:gd name="adj5" fmla="val 50000"/>
              </a:avLst>
            </a:prstGeom>
            <a:solidFill>
              <a:srgbClr val="FFC000"/>
            </a:solidFill>
            <a:ln w="38100"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6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11560" y="1484784"/>
            <a:ext cx="7600726" cy="4320480"/>
            <a:chOff x="931714" y="1484784"/>
            <a:chExt cx="7600726" cy="4320480"/>
          </a:xfrm>
        </p:grpSpPr>
        <p:sp>
          <p:nvSpPr>
            <p:cNvPr id="20" name="椭圆 19"/>
            <p:cNvSpPr/>
            <p:nvPr/>
          </p:nvSpPr>
          <p:spPr>
            <a:xfrm>
              <a:off x="4964162" y="1484784"/>
              <a:ext cx="2264370" cy="4248472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403648" y="1556792"/>
              <a:ext cx="1616298" cy="4248472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2438693" y="1772816"/>
              <a:ext cx="3682425" cy="71508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    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1.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用网线连接电脑和墙上端口</a:t>
              </a:r>
              <a:endParaRPr lang="en-US" altLang="zh-CN" sz="1800" b="0" dirty="0" smtClean="0">
                <a:latin typeface="黑体" pitchFamily="2" charset="-122"/>
                <a:ea typeface="黑体" pitchFamily="2" charset="-122"/>
              </a:endParaRPr>
            </a:p>
            <a:p>
              <a:pPr algn="ctr"/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自动获取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IP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地址</a:t>
              </a:r>
              <a:endParaRPr lang="zh-CN" altLang="en-US" sz="1800" b="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659906" y="2641903"/>
              <a:ext cx="3240000" cy="71508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2.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填写入网申请</a:t>
              </a:r>
            </a:p>
            <a:p>
              <a:pPr algn="ctr"/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  查看缴费金额</a:t>
              </a:r>
              <a:endParaRPr lang="zh-CN" altLang="en-US" sz="1800" b="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659906" y="3524433"/>
              <a:ext cx="3240000" cy="408623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3. 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校园卡充值</a:t>
              </a:r>
              <a:endParaRPr lang="zh-CN" altLang="en-US" sz="1800" b="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659906" y="4082063"/>
              <a:ext cx="3240000" cy="71508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 4.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在科学馆打印开户申</a:t>
              </a:r>
              <a:endParaRPr lang="en-US" altLang="zh-CN" sz="1800" b="0" dirty="0" smtClean="0">
                <a:latin typeface="黑体" pitchFamily="2" charset="-122"/>
                <a:ea typeface="黑体" pitchFamily="2" charset="-122"/>
              </a:endParaRPr>
            </a:p>
            <a:p>
              <a:pPr algn="ctr"/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请单，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202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房</a:t>
              </a:r>
              <a:r>
                <a:rPr lang="en-US" altLang="zh-CN" sz="1800" b="0" dirty="0" err="1" smtClean="0">
                  <a:latin typeface="黑体" pitchFamily="2" charset="-122"/>
                  <a:ea typeface="黑体" pitchFamily="2" charset="-122"/>
                </a:rPr>
                <a:t>刷卡缴费</a:t>
              </a:r>
              <a:endParaRPr lang="zh-CN" altLang="en-US" sz="1800" b="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flipH="1">
              <a:off x="6840760" y="4221088"/>
              <a:ext cx="1186589" cy="37457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600" b="0" dirty="0" smtClean="0">
                  <a:latin typeface="黑体" pitchFamily="2" charset="-122"/>
                  <a:ea typeface="黑体" pitchFamily="2" charset="-122"/>
                </a:rPr>
                <a:t>科学馆</a:t>
              </a:r>
              <a:endParaRPr lang="zh-CN" altLang="en-US" sz="1600" dirty="0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659906" y="4946159"/>
              <a:ext cx="3240000" cy="715089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5.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下载</a:t>
              </a:r>
              <a:r>
                <a:rPr lang="en-US" altLang="zh-CN" sz="1800" b="0" dirty="0" smtClean="0">
                  <a:latin typeface="黑体" pitchFamily="2" charset="-122"/>
                  <a:ea typeface="黑体" pitchFamily="2" charset="-122"/>
                </a:rPr>
                <a:t>/</a:t>
              </a:r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安装客户端</a:t>
              </a:r>
              <a:endParaRPr lang="en-US" altLang="zh-CN" sz="1800" b="0" dirty="0" smtClean="0">
                <a:latin typeface="黑体" pitchFamily="2" charset="-122"/>
                <a:ea typeface="黑体" pitchFamily="2" charset="-122"/>
              </a:endParaRPr>
            </a:p>
            <a:p>
              <a:pPr algn="ctr"/>
              <a:r>
                <a:rPr lang="zh-CN" altLang="en-US" sz="1800" b="0" dirty="0" smtClean="0">
                  <a:latin typeface="黑体" pitchFamily="2" charset="-122"/>
                  <a:ea typeface="黑体" pitchFamily="2" charset="-122"/>
                </a:rPr>
                <a:t>输入账号密码，登录上网</a:t>
              </a:r>
              <a:endParaRPr lang="zh-CN" altLang="en-US" sz="1800" b="0" dirty="0">
                <a:latin typeface="黑体" pitchFamily="2" charset="-122"/>
                <a:ea typeface="黑体" pitchFamily="2" charset="-122"/>
              </a:endParaRPr>
            </a:p>
          </p:txBody>
        </p:sp>
        <p:grpSp>
          <p:nvGrpSpPr>
            <p:cNvPr id="14" name="组合 6"/>
            <p:cNvGrpSpPr/>
            <p:nvPr/>
          </p:nvGrpSpPr>
          <p:grpSpPr>
            <a:xfrm>
              <a:off x="931714" y="3068960"/>
              <a:ext cx="1421760" cy="1389396"/>
              <a:chOff x="3683821" y="16675"/>
              <a:chExt cx="776659" cy="776659"/>
            </a:xfrm>
            <a:scene3d>
              <a:camera prst="orthographicFront"/>
              <a:lightRig rig="threePt" dir="t">
                <a:rot lat="0" lon="0" rev="7500000"/>
              </a:lightRig>
            </a:scene3d>
          </p:grpSpPr>
          <p:sp>
            <p:nvSpPr>
              <p:cNvPr id="15" name="椭圆 14"/>
              <p:cNvSpPr/>
              <p:nvPr/>
            </p:nvSpPr>
            <p:spPr>
              <a:xfrm>
                <a:off x="3683821" y="16675"/>
                <a:ext cx="776659" cy="776659"/>
              </a:xfrm>
              <a:prstGeom prst="ellipse">
                <a:avLst/>
              </a:prstGeom>
              <a:sp3d prstMaterial="plastic">
                <a:bevelT w="127000" h="254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椭圆 4"/>
              <p:cNvSpPr/>
              <p:nvPr/>
            </p:nvSpPr>
            <p:spPr>
              <a:xfrm>
                <a:off x="3797560" y="90643"/>
                <a:ext cx="549181" cy="549181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5240" tIns="15240" rIns="15240" bIns="15240" spcCol="1270" anchor="ctr"/>
              <a:lstStyle/>
              <a:p>
                <a:pPr algn="ctr" defTabSz="533400">
                  <a:spcAft>
                    <a:spcPts val="0"/>
                  </a:spcAft>
                  <a:defRPr/>
                </a:pPr>
                <a:r>
                  <a:rPr lang="zh-CN" altLang="en-US" sz="2800" dirty="0" smtClean="0">
                    <a:latin typeface="黑体" pitchFamily="2" charset="-122"/>
                    <a:ea typeface="黑体" pitchFamily="2" charset="-122"/>
                  </a:rPr>
                  <a:t>入网</a:t>
                </a:r>
                <a:endParaRPr lang="en-US" altLang="zh-CN" sz="2800" dirty="0" smtClean="0">
                  <a:latin typeface="黑体" pitchFamily="2" charset="-122"/>
                  <a:ea typeface="黑体" pitchFamily="2" charset="-122"/>
                </a:endParaRPr>
              </a:p>
              <a:p>
                <a:pPr algn="ctr" defTabSz="533400">
                  <a:spcAft>
                    <a:spcPts val="0"/>
                  </a:spcAft>
                  <a:defRPr/>
                </a:pPr>
                <a:r>
                  <a:rPr lang="zh-CN" altLang="en-US" sz="2800" dirty="0" smtClean="0">
                    <a:latin typeface="黑体" pitchFamily="2" charset="-122"/>
                    <a:ea typeface="黑体" pitchFamily="2" charset="-122"/>
                  </a:rPr>
                  <a:t>步骤</a:t>
                </a:r>
                <a:endParaRPr lang="zh-CN" altLang="en-US" sz="2800" dirty="0">
                  <a:latin typeface="黑体" pitchFamily="2" charset="-122"/>
                  <a:ea typeface="黑体" pitchFamily="2" charset="-122"/>
                </a:endParaRPr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 flipH="1">
              <a:off x="6192688" y="3501008"/>
              <a:ext cx="2339752" cy="37457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600" b="0" dirty="0" smtClean="0">
                  <a:latin typeface="黑体" pitchFamily="2" charset="-122"/>
                  <a:ea typeface="黑体" pitchFamily="2" charset="-122"/>
                </a:rPr>
                <a:t>工行</a:t>
              </a:r>
              <a:r>
                <a:rPr lang="en-US" altLang="zh-CN" sz="1600" b="0" dirty="0" smtClean="0">
                  <a:latin typeface="黑体" pitchFamily="2" charset="-122"/>
                  <a:ea typeface="黑体" pitchFamily="2" charset="-122"/>
                </a:rPr>
                <a:t>/</a:t>
              </a:r>
              <a:r>
                <a:rPr lang="zh-CN" altLang="en-US" sz="1600" b="0" dirty="0" smtClean="0">
                  <a:latin typeface="黑体" pitchFamily="2" charset="-122"/>
                  <a:ea typeface="黑体" pitchFamily="2" charset="-122"/>
                </a:rPr>
                <a:t>饭堂</a:t>
              </a:r>
              <a:r>
                <a:rPr lang="en-US" altLang="zh-CN" sz="1600" b="0" dirty="0" smtClean="0">
                  <a:latin typeface="黑体" pitchFamily="2" charset="-122"/>
                  <a:ea typeface="黑体" pitchFamily="2" charset="-122"/>
                </a:rPr>
                <a:t>/</a:t>
              </a:r>
              <a:r>
                <a:rPr lang="en-US" altLang="zh-CN" sz="1600" b="0" dirty="0" err="1" smtClean="0">
                  <a:latin typeface="黑体" pitchFamily="2" charset="-122"/>
                  <a:ea typeface="黑体" pitchFamily="2" charset="-122"/>
                </a:rPr>
                <a:t>校园卡部</a:t>
              </a:r>
              <a:endParaRPr lang="zh-CN" altLang="en-US" sz="1600" dirty="0"/>
            </a:p>
          </p:txBody>
        </p:sp>
        <p:sp>
          <p:nvSpPr>
            <p:cNvPr id="18" name="圆角矩形 17"/>
            <p:cNvSpPr/>
            <p:nvPr/>
          </p:nvSpPr>
          <p:spPr>
            <a:xfrm flipH="1">
              <a:off x="6300192" y="2420888"/>
              <a:ext cx="1582119" cy="37457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600" b="0" dirty="0" smtClean="0">
                  <a:latin typeface="黑体" pitchFamily="2" charset="-122"/>
                  <a:ea typeface="黑体" pitchFamily="2" charset="-122"/>
                </a:rPr>
                <a:t>宿舍</a:t>
              </a:r>
              <a:r>
                <a:rPr lang="en-US" altLang="zh-CN" sz="1600" b="0" dirty="0" smtClean="0">
                  <a:latin typeface="黑体" pitchFamily="2" charset="-122"/>
                  <a:ea typeface="黑体" pitchFamily="2" charset="-122"/>
                </a:rPr>
                <a:t>/</a:t>
              </a:r>
              <a:r>
                <a:rPr lang="en-US" altLang="zh-CN" sz="1600" b="0" dirty="0" err="1" smtClean="0">
                  <a:latin typeface="黑体" pitchFamily="2" charset="-122"/>
                  <a:ea typeface="黑体" pitchFamily="2" charset="-122"/>
                </a:rPr>
                <a:t>图书馆</a:t>
              </a:r>
              <a:endParaRPr lang="zh-CN" altLang="en-US" sz="1600" dirty="0"/>
            </a:p>
          </p:txBody>
        </p:sp>
        <p:sp>
          <p:nvSpPr>
            <p:cNvPr id="19" name="圆角矩形 18"/>
            <p:cNvSpPr/>
            <p:nvPr/>
          </p:nvSpPr>
          <p:spPr>
            <a:xfrm flipH="1">
              <a:off x="6372200" y="5013176"/>
              <a:ext cx="988824" cy="374571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1600" b="0" dirty="0" smtClean="0">
                  <a:latin typeface="黑体" pitchFamily="2" charset="-122"/>
                  <a:ea typeface="黑体" pitchFamily="2" charset="-122"/>
                </a:rPr>
                <a:t>宿舍</a:t>
              </a:r>
              <a:endParaRPr lang="zh-CN" altLang="en-US" sz="1600" dirty="0"/>
            </a:p>
          </p:txBody>
        </p:sp>
        <p:pic>
          <p:nvPicPr>
            <p:cNvPr id="21" name="图片 22" descr="icon51.png"/>
            <p:cNvPicPr>
              <a:picLocks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23926" y="1952855"/>
              <a:ext cx="396020" cy="39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2" descr="icon51.png"/>
            <p:cNvPicPr>
              <a:picLocks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67942" y="2816951"/>
              <a:ext cx="396020" cy="39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22" descr="icon51.png"/>
            <p:cNvPicPr>
              <a:picLocks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67942" y="3573016"/>
              <a:ext cx="396020" cy="39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图片 22" descr="icon51.png"/>
            <p:cNvPicPr>
              <a:picLocks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67942" y="4221088"/>
              <a:ext cx="396020" cy="39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图片 22" descr="icon51.png"/>
            <p:cNvPicPr>
              <a:picLocks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15890" y="5193215"/>
              <a:ext cx="396020" cy="39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1.入网：办理流程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7020272" y="1772816"/>
            <a:ext cx="2088232" cy="3817540"/>
            <a:chOff x="7020272" y="1772816"/>
            <a:chExt cx="2088232" cy="3817540"/>
          </a:xfrm>
        </p:grpSpPr>
        <p:sp>
          <p:nvSpPr>
            <p:cNvPr id="28" name="椭圆 27"/>
            <p:cNvSpPr/>
            <p:nvPr/>
          </p:nvSpPr>
          <p:spPr>
            <a:xfrm>
              <a:off x="7020272" y="1772816"/>
              <a:ext cx="2088232" cy="649188"/>
            </a:xfrm>
            <a:prstGeom prst="ellipse">
              <a:avLst/>
            </a:prstGeom>
            <a:ln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dirty="0" smtClean="0">
                  <a:latin typeface="黑体" pitchFamily="2" charset="-122"/>
                  <a:ea typeface="黑体" pitchFamily="2" charset="-122"/>
                </a:rPr>
                <a:t>“本地连接”需设置成自动获取</a:t>
              </a:r>
              <a:r>
                <a:rPr lang="en-US" altLang="zh-CN" sz="1200" b="0" dirty="0" smtClean="0">
                  <a:latin typeface="黑体" pitchFamily="2" charset="-122"/>
                  <a:ea typeface="黑体" pitchFamily="2" charset="-122"/>
                </a:rPr>
                <a:t>IP</a:t>
              </a:r>
            </a:p>
          </p:txBody>
        </p:sp>
        <p:sp>
          <p:nvSpPr>
            <p:cNvPr id="29" name="椭圆 28"/>
            <p:cNvSpPr/>
            <p:nvPr/>
          </p:nvSpPr>
          <p:spPr>
            <a:xfrm>
              <a:off x="7596336" y="4941168"/>
              <a:ext cx="1512168" cy="649188"/>
            </a:xfrm>
            <a:prstGeom prst="ellipse">
              <a:avLst/>
            </a:prstGeom>
            <a:ln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dirty="0" smtClean="0">
                  <a:latin typeface="黑体" pitchFamily="2" charset="-122"/>
                  <a:ea typeface="黑体" pitchFamily="2" charset="-122"/>
                </a:rPr>
                <a:t>默认密码</a:t>
              </a:r>
              <a:r>
                <a:rPr lang="en-US" altLang="zh-CN" sz="1200" b="0" dirty="0" smtClean="0">
                  <a:latin typeface="黑体" pitchFamily="2" charset="-122"/>
                  <a:ea typeface="黑体" pitchFamily="2" charset="-122"/>
                </a:rPr>
                <a:t>666666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7920880" y="4077072"/>
              <a:ext cx="1187624" cy="649188"/>
            </a:xfrm>
            <a:prstGeom prst="ellipse">
              <a:avLst/>
            </a:prstGeom>
            <a:ln>
              <a:solidFill>
                <a:srgbClr val="FFC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0" dirty="0" smtClean="0">
                  <a:latin typeface="黑体" pitchFamily="2" charset="-122"/>
                  <a:ea typeface="黑体" pitchFamily="2" charset="-122"/>
                </a:rPr>
                <a:t>触摸屏</a:t>
              </a:r>
              <a:endParaRPr lang="en-US" altLang="zh-CN" sz="1200" b="0" dirty="0" smtClean="0">
                <a:latin typeface="黑体" pitchFamily="2" charset="-122"/>
                <a:ea typeface="黑体" pitchFamily="2" charset="-122"/>
              </a:endParaRPr>
            </a:p>
            <a:p>
              <a:pPr algn="ctr"/>
              <a:r>
                <a:rPr lang="zh-CN" altLang="en-US" sz="1200" b="0" dirty="0" smtClean="0">
                  <a:latin typeface="黑体" pitchFamily="2" charset="-122"/>
                  <a:ea typeface="黑体" pitchFamily="2" charset="-122"/>
                </a:rPr>
                <a:t>输入学号</a:t>
              </a:r>
              <a:endParaRPr lang="en-US" altLang="zh-CN" sz="1200" b="0" dirty="0" smtClean="0"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1.入网：办理流程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11560" y="2348880"/>
            <a:ext cx="7917552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0" dirty="0" smtClean="0">
                <a:latin typeface="黑体" pitchFamily="2" charset="-122"/>
                <a:ea typeface="黑体" pitchFamily="2" charset="-122"/>
              </a:rPr>
              <a:t>填写入网申请：</a:t>
            </a:r>
            <a:endParaRPr lang="en-US" altLang="zh-CN" sz="3600" b="0" dirty="0" smtClean="0">
              <a:latin typeface="黑体" pitchFamily="2" charset="-122"/>
              <a:ea typeface="黑体" pitchFamily="2" charset="-122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zh-CN" altLang="en-US" sz="3600" b="0" dirty="0" smtClean="0">
                <a:latin typeface="黑体" pitchFamily="2" charset="-122"/>
                <a:ea typeface="黑体" pitchFamily="2" charset="-122"/>
              </a:rPr>
              <a:t>宿舍内：随意输入一个网址</a:t>
            </a:r>
            <a:endParaRPr lang="en-US" altLang="zh-CN" sz="3600" b="0" dirty="0" smtClean="0">
              <a:latin typeface="黑体" pitchFamily="2" charset="-122"/>
              <a:ea typeface="黑体" pitchFamily="2" charset="-122"/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zh-CN" altLang="en-US" sz="3600" b="0" dirty="0" smtClean="0">
                <a:latin typeface="黑体" pitchFamily="2" charset="-122"/>
                <a:ea typeface="黑体" pitchFamily="2" charset="-122"/>
              </a:rPr>
              <a:t>宿舍外：</a:t>
            </a:r>
            <a:r>
              <a:rPr lang="en-US" altLang="zh-CN" sz="3600" b="0" dirty="0" smtClean="0">
                <a:latin typeface="黑体" pitchFamily="2" charset="-122"/>
                <a:ea typeface="黑体" pitchFamily="2" charset="-122"/>
              </a:rPr>
              <a:t>http://mynet.jnu.edu.cn</a:t>
            </a:r>
            <a:endParaRPr lang="zh-CN" altLang="en-US" sz="3600" b="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32171</TotalTime>
  <Words>745</Words>
  <Application>Microsoft Office PowerPoint</Application>
  <PresentationFormat>全屏显示(4:3)</PresentationFormat>
  <Paragraphs>194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1_默认设计模板</vt:lpstr>
      <vt:lpstr>PowerPoint 演示文稿</vt:lpstr>
      <vt:lpstr>主 要 内 容</vt:lpstr>
      <vt:lpstr>1.入网：带宽</vt:lpstr>
      <vt:lpstr>1.入网：访问</vt:lpstr>
      <vt:lpstr>1.入网：有线</vt:lpstr>
      <vt:lpstr>1.入网：无线</vt:lpstr>
      <vt:lpstr>1.入网：VPN</vt:lpstr>
      <vt:lpstr>1.入网：办理流程</vt:lpstr>
      <vt:lpstr>1.入网：办理流程</vt:lpstr>
      <vt:lpstr>1.入网：办理流程</vt:lpstr>
      <vt:lpstr>1.入网：办理流程</vt:lpstr>
      <vt:lpstr>1.入网：维护</vt:lpstr>
      <vt:lpstr>2.校园网资源</vt:lpstr>
      <vt:lpstr>PowerPoint 演示文稿</vt:lpstr>
      <vt:lpstr>PowerPoint 演示文稿</vt:lpstr>
      <vt:lpstr>2.校园网资源：高性能计算平台</vt:lpstr>
      <vt:lpstr>3.信息安全</vt:lpstr>
      <vt:lpstr>PowerPoint 演示文稿</vt:lpstr>
      <vt:lpstr>3.信息安全：手机安全</vt:lpstr>
      <vt:lpstr>3.信息安全：手机安全</vt:lpstr>
      <vt:lpstr>3.信息安全：手机安全</vt:lpstr>
      <vt:lpstr>3.信息安全：信息泄露风险 </vt:lpstr>
      <vt:lpstr>3.信息安全：安全防范</vt:lpstr>
      <vt:lpstr>3.信息安全：行为准则</vt:lpstr>
      <vt:lpstr>未来发展</vt:lpstr>
      <vt:lpstr>PowerPoint 演示文稿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wcui1</dc:creator>
  <cp:lastModifiedBy>lsh</cp:lastModifiedBy>
  <cp:revision>1683</cp:revision>
  <dcterms:created xsi:type="dcterms:W3CDTF">2009-09-27T03:21:27Z</dcterms:created>
  <dcterms:modified xsi:type="dcterms:W3CDTF">2013-09-12T01:43:27Z</dcterms:modified>
</cp:coreProperties>
</file>